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88" r:id="rId2"/>
    <p:sldId id="501" r:id="rId3"/>
    <p:sldId id="336" r:id="rId4"/>
    <p:sldId id="413" r:id="rId5"/>
    <p:sldId id="372" r:id="rId6"/>
    <p:sldId id="412" r:id="rId7"/>
    <p:sldId id="414" r:id="rId8"/>
    <p:sldId id="415" r:id="rId9"/>
    <p:sldId id="416" r:id="rId10"/>
    <p:sldId id="417" r:id="rId11"/>
    <p:sldId id="424" r:id="rId12"/>
    <p:sldId id="497" r:id="rId13"/>
    <p:sldId id="496" r:id="rId14"/>
    <p:sldId id="461" r:id="rId15"/>
    <p:sldId id="498" r:id="rId16"/>
    <p:sldId id="374" r:id="rId17"/>
    <p:sldId id="499" r:id="rId18"/>
    <p:sldId id="420" r:id="rId19"/>
    <p:sldId id="554" r:id="rId20"/>
    <p:sldId id="422" r:id="rId21"/>
    <p:sldId id="373" r:id="rId22"/>
    <p:sldId id="423" r:id="rId23"/>
    <p:sldId id="327" r:id="rId24"/>
    <p:sldId id="329" r:id="rId25"/>
    <p:sldId id="500" r:id="rId26"/>
    <p:sldId id="285" r:id="rId27"/>
    <p:sldId id="268" r:id="rId28"/>
    <p:sldId id="322" r:id="rId29"/>
    <p:sldId id="319" r:id="rId30"/>
    <p:sldId id="298" r:id="rId31"/>
    <p:sldId id="318" r:id="rId32"/>
    <p:sldId id="299" r:id="rId33"/>
    <p:sldId id="269" r:id="rId34"/>
    <p:sldId id="271" r:id="rId35"/>
    <p:sldId id="289" r:id="rId36"/>
    <p:sldId id="272" r:id="rId37"/>
    <p:sldId id="335" r:id="rId38"/>
    <p:sldId id="300" r:id="rId39"/>
    <p:sldId id="334" r:id="rId40"/>
    <p:sldId id="278" r:id="rId41"/>
    <p:sldId id="279" r:id="rId42"/>
    <p:sldId id="301" r:id="rId43"/>
    <p:sldId id="302" r:id="rId44"/>
    <p:sldId id="304" r:id="rId45"/>
    <p:sldId id="305" r:id="rId46"/>
    <p:sldId id="303" r:id="rId47"/>
    <p:sldId id="307" r:id="rId48"/>
    <p:sldId id="306" r:id="rId49"/>
    <p:sldId id="294" r:id="rId50"/>
    <p:sldId id="316" r:id="rId51"/>
    <p:sldId id="317" r:id="rId52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3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>
          <p15:clr>
            <a:srgbClr val="A4A3A4"/>
          </p15:clr>
        </p15:guide>
        <p15:guide id="2" pos="282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00CC66"/>
    <a:srgbClr val="FFCC66"/>
    <a:srgbClr val="FFCC00"/>
    <a:srgbClr val="FF99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52"/>
    <p:restoredTop sz="94672"/>
  </p:normalViewPr>
  <p:slideViewPr>
    <p:cSldViewPr showGuides="1">
      <p:cViewPr varScale="1">
        <p:scale>
          <a:sx n="70" d="100"/>
          <a:sy n="70" d="100"/>
        </p:scale>
        <p:origin x="195" y="33"/>
      </p:cViewPr>
      <p:guideLst>
        <p:guide orient="horz" pos="2136"/>
        <p:guide pos="28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3T09:22:37.220" idx="2">
    <p:pos x="4432" y="719"/>
    <p:text>multi-access多路访问/多路存取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3T09:37:49.506" idx="3">
    <p:pos x="4024" y="1534"/>
    <p:text>大学城属于MAN。因为不符合LAN的特征中的，connect the network privately under local administration
而国际校区、南校和北校之间属于LAN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3T09:58:53.375" idx="4">
    <p:pos x="10" y="10"/>
    <p:text>coaxial cable同轴电缆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3T09:59:14.559" idx="5">
    <p:pos x="5339" y="719"/>
    <p:text>Ethernet 以太网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3T10:06:11.115" idx="6">
    <p:pos x="1821" y="1122"/>
    <p:text>multicast 组播/多播：一对一个群组
broadcast广播: 同时对网上所有主机发送报文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3T10:12:49.012" idx="7">
    <p:pos x="10" y="10"/>
    <p:text>Connection-less 无连接
reliable service：确保把消息发过去，对方一定会收到，而且严格按照信息的组织的顺序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spcBef>
                <a:spcPct val="20000"/>
              </a:spcBef>
              <a:buFontTx/>
              <a:buChar char="•"/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spcBef>
                <a:spcPct val="20000"/>
              </a:spcBef>
              <a:buFontTx/>
              <a:buChar char="•"/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spcBef>
                <a:spcPct val="20000"/>
              </a:spcBef>
              <a:buFontTx/>
              <a:buChar char="•"/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spcBef>
                <a:spcPct val="20000"/>
              </a:spcBef>
              <a:buFontTx/>
              <a:buChar char="•"/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fld id="{F917E394-4C00-5A44-B67F-2D88C7F89A1A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spcBef>
                <a:spcPct val="20000"/>
              </a:spcBef>
              <a:buFontTx/>
              <a:buChar char="•"/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spcBef>
                <a:spcPct val="20000"/>
              </a:spcBef>
              <a:buFontTx/>
              <a:buChar char="•"/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二级</a:t>
            </a:r>
          </a:p>
          <a:p>
            <a:pPr lvl="2" indent="0"/>
            <a:r>
              <a:rPr lang="zh-CN" altLang="en-US"/>
              <a:t>三级</a:t>
            </a:r>
          </a:p>
          <a:p>
            <a:pPr lvl="3" indent="0"/>
            <a:r>
              <a:rPr lang="zh-CN" altLang="en-US"/>
              <a:t>四级</a:t>
            </a:r>
          </a:p>
          <a:p>
            <a:pPr lvl="4" indent="0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spcBef>
                <a:spcPct val="20000"/>
              </a:spcBef>
              <a:buFontTx/>
              <a:buChar char="•"/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spcBef>
                <a:spcPct val="20000"/>
              </a:spcBef>
              <a:buFontTx/>
              <a:buChar char="•"/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fld id="{5E1833B5-50FA-6441-AB0C-54365FD99BAC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229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4578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6626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B01BD-464A-804F-9CF5-86A694D287E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B01BD-464A-804F-9CF5-86A694D287E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6688" y="333375"/>
            <a:ext cx="1943100" cy="5975350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80075" cy="597535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B01BD-464A-804F-9CF5-86A694D287E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772400" cy="647700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125538"/>
            <a:ext cx="3810000" cy="5183187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3811588" cy="5183187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B01BD-464A-804F-9CF5-86A694D287E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B01BD-464A-804F-9CF5-86A694D287E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B01BD-464A-804F-9CF5-86A694D287E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125538"/>
            <a:ext cx="38100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3811588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B01BD-464A-804F-9CF5-86A694D287E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B01BD-464A-804F-9CF5-86A694D287E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B01BD-464A-804F-9CF5-86A694D287E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B01BD-464A-804F-9CF5-86A694D287E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B01BD-464A-804F-9CF5-86A694D287E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B01BD-464A-804F-9CF5-86A694D287E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84213" y="333375"/>
            <a:ext cx="7772400" cy="647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685800" y="1125538"/>
            <a:ext cx="7773988" cy="518318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indent="-342900"/>
            <a:r>
              <a:rPr lang="en-US" altLang="zh-CN"/>
              <a:t>Click to edit Master text styles</a:t>
            </a:r>
          </a:p>
          <a:p>
            <a:pPr lvl="1" indent="-285750"/>
            <a:r>
              <a:rPr lang="en-US" altLang="zh-CN"/>
              <a:t>Second level</a:t>
            </a:r>
          </a:p>
          <a:p>
            <a:pPr lvl="2" indent="-228600"/>
            <a:r>
              <a:rPr lang="en-US" altLang="zh-CN"/>
              <a:t>Third level</a:t>
            </a:r>
          </a:p>
          <a:p>
            <a:pPr lvl="3" indent="-228600"/>
            <a:r>
              <a:rPr lang="en-US" altLang="zh-CN"/>
              <a:t>Fourth level</a:t>
            </a:r>
          </a:p>
          <a:p>
            <a:pPr lvl="4" indent="-228600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spcBef>
                <a:spcPct val="0"/>
              </a:spcBef>
              <a:buFontTx/>
              <a:buNone/>
              <a:defRPr sz="140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0" hangingPunct="0">
              <a:spcBef>
                <a:spcPct val="0"/>
              </a:spcBef>
              <a:buFontTx/>
              <a:buNone/>
              <a:defRPr sz="140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spcBef>
                <a:spcPct val="0"/>
              </a:spcBef>
              <a:buFontTx/>
              <a:buNone/>
              <a:defRPr sz="14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3B01BD-464A-804F-9CF5-86A694D287E9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" name="AutoShape 7"/>
          <p:cNvSpPr>
            <a:spLocks noChangeArrowheads="1"/>
          </p:cNvSpPr>
          <p:nvPr/>
        </p:nvSpPr>
        <p:spPr bwMode="auto">
          <a:xfrm>
            <a:off x="611188" y="981075"/>
            <a:ext cx="7958138" cy="71438"/>
          </a:xfrm>
          <a:custGeom>
            <a:avLst/>
            <a:gdLst>
              <a:gd name="T0" fmla="*/ 0 w 1000"/>
              <a:gd name="T1" fmla="*/ 0 h 1000"/>
              <a:gd name="T2" fmla="*/ 585 w 1000"/>
              <a:gd name="T3" fmla="*/ 0 h 1000"/>
              <a:gd name="T4" fmla="*/ 585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0 w 1000"/>
              <a:gd name="T11" fmla="*/ 0 h 1000"/>
              <a:gd name="T12" fmla="*/ 1000 w 1000"/>
              <a:gd name="T13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</a:ln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2" name="Line 8"/>
          <p:cNvSpPr/>
          <p:nvPr userDrawn="1"/>
        </p:nvSpPr>
        <p:spPr>
          <a:xfrm flipV="1">
            <a:off x="539750" y="6308725"/>
            <a:ext cx="7924800" cy="0"/>
          </a:xfrm>
          <a:prstGeom prst="line">
            <a:avLst/>
          </a:prstGeom>
          <a:ln w="31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33" name="Picture 9" descr="CCNL-LOGO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39750" y="6381750"/>
            <a:ext cx="2952750" cy="296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4" name="Picture 10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948488" y="6381750"/>
            <a:ext cx="1473200" cy="314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4284663" y="6381750"/>
            <a:ext cx="792163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65AA0D3-3FB4-0149-AF4B-49C38E7C5E88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  <a:sym typeface="+mn-ea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anose="020B0502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entury Gothic" panose="020B050202020202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entury Gothic" panose="020B050202020202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entury Gothic" panose="020B0502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entury Gothic" panose="020B050202020202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entury Gothic" panose="020B0502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entury Gothic" panose="020B0502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entury Gothic" panose="020B0502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entury Gothic" panose="020B0502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华文细黑" panose="0201060004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华文细黑" panose="02010600040101010101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华文细黑" panose="0201060004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华文细黑" panose="0201060004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华文细黑" panose="0201060004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scut.xuetangx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scut.xuetangx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scut.xuetangx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cut.yuketang.cn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cut.yuketang.cn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ext.xuetangx.com/course/scut08091001002intl/3994979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cut.yuketang.cn" TargetMode="External"/><Relationship Id="rId2" Type="http://schemas.openxmlformats.org/officeDocument/2006/relationships/hyperlink" Target="https://next.xuetangx.com/course/scut08091001002intl/3994979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scut.xuetangx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ut.xuetangx.com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0" Type="http://schemas.openxmlformats.org/officeDocument/2006/relationships/tags" Target="../tags/tag22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tags" Target="../tags/tag38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5" Type="http://schemas.openxmlformats.org/officeDocument/2006/relationships/tags" Target="../tags/tag30.xml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tags" Target="../tags/tag51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0" Type="http://schemas.openxmlformats.org/officeDocument/2006/relationships/tags" Target="../tags/tag48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tags" Target="../tags/tag64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5" Type="http://schemas.openxmlformats.org/officeDocument/2006/relationships/tags" Target="../tags/tag56.xml"/><Relationship Id="rId15" Type="http://schemas.openxmlformats.org/officeDocument/2006/relationships/notesSlide" Target="../notesSlides/notesSlide1.xml"/><Relationship Id="rId10" Type="http://schemas.openxmlformats.org/officeDocument/2006/relationships/tags" Target="../tags/tag61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tags" Target="../tags/tag77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5" Type="http://schemas.openxmlformats.org/officeDocument/2006/relationships/tags" Target="../tags/tag69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74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tags" Target="../tags/tag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3"/>
          <p:cNvSpPr>
            <a:spLocks noGrp="1"/>
          </p:cNvSpPr>
          <p:nvPr>
            <p:ph type="subTitle" idx="1"/>
          </p:nvPr>
        </p:nvSpPr>
        <p:spPr>
          <a:xfrm>
            <a:off x="684213" y="3357563"/>
            <a:ext cx="8208962" cy="2808287"/>
          </a:xfrm>
          <a:solidFill>
            <a:schemeClr val="accent2"/>
          </a:solidFill>
          <a:ln>
            <a:solidFill>
              <a:srgbClr val="FF0000"/>
            </a:solidFill>
            <a:miter/>
          </a:ln>
        </p:spPr>
        <p:txBody>
          <a:bodyPr vert="horz" wrap="square" lIns="91440" tIns="45720" rIns="91440" bIns="45720" anchor="t" anchorCtr="0"/>
          <a:lstStyle/>
          <a:p>
            <a:pPr>
              <a:lnSpc>
                <a:spcPct val="80000"/>
              </a:lnSpc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+mn-lt"/>
                <a:ea typeface="+mn-ea"/>
                <a:cs typeface="华文细黑" panose="02010600040101010101" pitchFamily="2" charset="-122"/>
              </a:rPr>
              <a:t>王昊翔 </a:t>
            </a:r>
            <a:endParaRPr lang="en-US" altLang="zh-CN" sz="2400">
              <a:solidFill>
                <a:schemeClr val="bg1"/>
              </a:solidFill>
              <a:latin typeface="+mn-lt"/>
              <a:ea typeface="+mn-ea"/>
              <a:cs typeface="华文细黑" panose="02010600040101010101" pitchFamily="2" charset="-122"/>
            </a:endParaRPr>
          </a:p>
          <a:p>
            <a:pPr>
              <a:lnSpc>
                <a:spcPct val="80000"/>
              </a:lnSpc>
              <a:buClrTx/>
              <a:buSzTx/>
              <a:buFontTx/>
            </a:pPr>
            <a:r>
              <a:rPr lang="en-US" altLang="zh-CN" sz="2400">
                <a:solidFill>
                  <a:schemeClr val="bg1"/>
                </a:solidFill>
                <a:latin typeface="+mn-lt"/>
                <a:ea typeface="+mn-ea"/>
                <a:cs typeface="华文细黑" panose="02010600040101010101" pitchFamily="2" charset="-122"/>
              </a:rPr>
              <a:t>WANG  Haoxiang</a:t>
            </a:r>
          </a:p>
          <a:p>
            <a:pPr>
              <a:lnSpc>
                <a:spcPct val="80000"/>
              </a:lnSpc>
              <a:buClrTx/>
              <a:buSzTx/>
              <a:buFontTx/>
            </a:pPr>
            <a:r>
              <a:rPr lang="en-US" altLang="zh-CN" sz="2400">
                <a:solidFill>
                  <a:schemeClr val="bg1"/>
                </a:solidFill>
                <a:latin typeface="+mn-lt"/>
                <a:ea typeface="+mn-ea"/>
                <a:cs typeface="华文细黑" panose="02010600040101010101" pitchFamily="2" charset="-122"/>
              </a:rPr>
              <a:t>hxwang@scut.edu.cn</a:t>
            </a:r>
          </a:p>
          <a:p>
            <a:pPr>
              <a:lnSpc>
                <a:spcPct val="80000"/>
              </a:lnSpc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+mn-lt"/>
                <a:ea typeface="+mn-ea"/>
                <a:cs typeface="华文细黑" panose="02010600040101010101" pitchFamily="2" charset="-122"/>
              </a:rPr>
              <a:t>       </a:t>
            </a:r>
            <a:r>
              <a:rPr lang="en-US" altLang="zh-CN" sz="2400">
                <a:solidFill>
                  <a:schemeClr val="bg1"/>
                </a:solidFill>
                <a:latin typeface="+mn-lt"/>
                <a:ea typeface="+mn-ea"/>
                <a:cs typeface="华文细黑" panose="02010600040101010101" pitchFamily="2" charset="-122"/>
              </a:rPr>
              <a:t> </a:t>
            </a:r>
          </a:p>
          <a:p>
            <a:pPr>
              <a:lnSpc>
                <a:spcPct val="80000"/>
              </a:lnSpc>
              <a:buClrTx/>
              <a:buSzTx/>
              <a:buFontTx/>
            </a:pPr>
            <a:r>
              <a:rPr lang="en-US" altLang="zh-CN" sz="1600">
                <a:solidFill>
                  <a:schemeClr val="bg1"/>
                </a:solidFill>
                <a:latin typeface="+mn-lt"/>
                <a:ea typeface="宋体" panose="02010600030101010101" pitchFamily="2" charset="-122"/>
                <a:cs typeface="华文细黑" panose="02010600040101010101" pitchFamily="2" charset="-122"/>
              </a:rPr>
              <a:t> </a:t>
            </a:r>
            <a:r>
              <a:rPr lang="en-US" altLang="zh-CN" sz="24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华文细黑" panose="02010600040101010101" pitchFamily="2" charset="-122"/>
              </a:rPr>
              <a:t>School of Computer Science &amp; Engineering </a:t>
            </a:r>
          </a:p>
          <a:p>
            <a:pPr>
              <a:lnSpc>
                <a:spcPct val="80000"/>
              </a:lnSpc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华文细黑" panose="02010600040101010101" pitchFamily="2" charset="-122"/>
              </a:rPr>
              <a:t>国家双语教学试点项目  </a:t>
            </a:r>
            <a:r>
              <a:rPr lang="zh-CN" altLang="en-US" sz="2400" b="1">
                <a:solidFill>
                  <a:schemeClr val="bg1"/>
                </a:solidFill>
                <a:latin typeface="+mn-lt"/>
                <a:ea typeface="+mn-ea"/>
                <a:cs typeface="华文细黑" panose="02010600040101010101" pitchFamily="2" charset="-122"/>
              </a:rPr>
              <a:t>广东省精品课</a:t>
            </a:r>
          </a:p>
        </p:txBody>
      </p:sp>
      <p:sp>
        <p:nvSpPr>
          <p:cNvPr id="4098" name="Text Box 5"/>
          <p:cNvSpPr txBox="1"/>
          <p:nvPr/>
        </p:nvSpPr>
        <p:spPr>
          <a:xfrm>
            <a:off x="1214438" y="1500188"/>
            <a:ext cx="6459537" cy="14462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4000" b="1">
                <a:solidFill>
                  <a:schemeClr val="accent2"/>
                </a:solidFill>
                <a:latin typeface="Century Gothic" panose="020B0502020202020204" pitchFamily="34" charset="0"/>
              </a:rPr>
              <a:t>COMPUTER NETWORKS</a:t>
            </a:r>
            <a:endParaRPr lang="en-US" altLang="zh-CN" sz="2400" b="1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4000" b="1">
                <a:solidFill>
                  <a:schemeClr val="accent2"/>
                </a:solidFill>
                <a:latin typeface="Century Gothic" panose="020B0502020202020204" pitchFamily="34" charset="0"/>
              </a:rPr>
              <a:t>		- </a:t>
            </a:r>
            <a:r>
              <a:rPr lang="en-US" altLang="zh-CN" b="1">
                <a:solidFill>
                  <a:schemeClr val="accent2"/>
                </a:solidFill>
                <a:latin typeface="Century Gothic" panose="020B0502020202020204" pitchFamily="34" charset="0"/>
              </a:rPr>
              <a:t>Chapter 1.1:  Introduction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sz="3600"/>
              <a:t>Very IMPORTANT!!! </a:t>
            </a:r>
            <a:endParaRPr lang="en-US" altLang="zh-CN" sz="2800"/>
          </a:p>
        </p:txBody>
      </p:sp>
      <p:sp>
        <p:nvSpPr>
          <p:cNvPr id="14338" name="Rectangle 3"/>
          <p:cNvSpPr>
            <a:spLocks noGrp="1"/>
          </p:cNvSpPr>
          <p:nvPr>
            <p:ph idx="1"/>
          </p:nvPr>
        </p:nvSpPr>
        <p:spPr>
          <a:xfrm>
            <a:off x="539750" y="1268413"/>
            <a:ext cx="8134350" cy="5183187"/>
          </a:xfrm>
          <a:ln/>
        </p:spPr>
        <p:txBody>
          <a:bodyPr vert="horz" wrap="square" lIns="91440" tIns="45720" rIns="91440" bIns="45720" anchor="t" anchorCtr="0"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zh-CN" b="1"/>
              <a:t>Marking scheme </a:t>
            </a:r>
            <a:r>
              <a:rPr lang="zh-CN" altLang="en-US" b="1"/>
              <a:t>（评分标准）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zh-CN" sz="2800" b="1"/>
          </a:p>
          <a:p>
            <a:pPr marL="0" indent="0">
              <a:lnSpc>
                <a:spcPct val="90000"/>
              </a:lnSpc>
            </a:pPr>
            <a:r>
              <a:rPr lang="en-US" altLang="zh-CN" sz="2800" b="1"/>
              <a:t>Paticipation(30%)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altLang="zh-CN" sz="2400" b="1"/>
          </a:p>
          <a:p>
            <a:pPr marL="0" indent="0">
              <a:lnSpc>
                <a:spcPct val="90000"/>
              </a:lnSpc>
            </a:pPr>
            <a:r>
              <a:rPr lang="en-US" altLang="zh-CN" sz="2800" b="1"/>
              <a:t>Lab(30%)</a:t>
            </a:r>
          </a:p>
          <a:p>
            <a:pPr marL="457200" lvl="1" indent="0">
              <a:lnSpc>
                <a:spcPct val="90000"/>
              </a:lnSpc>
            </a:pPr>
            <a:endParaRPr lang="en-US" altLang="zh-CN" sz="2400" b="1"/>
          </a:p>
          <a:p>
            <a:pPr marL="0" indent="0">
              <a:lnSpc>
                <a:spcPct val="90000"/>
              </a:lnSpc>
            </a:pPr>
            <a:r>
              <a:rPr lang="en-US" altLang="zh-CN" sz="2800" b="1"/>
              <a:t>Exam(40%)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altLang="zh-CN" sz="2400" b="1"/>
          </a:p>
          <a:p>
            <a:pPr marL="0" indent="0">
              <a:lnSpc>
                <a:spcPct val="90000"/>
              </a:lnSpc>
            </a:pPr>
            <a:endParaRPr lang="en-US" altLang="zh-CN" sz="2800" b="1">
              <a:hlinkClick r:id="rId2"/>
            </a:endParaRPr>
          </a:p>
          <a:p>
            <a:pPr marL="0" indent="0">
              <a:lnSpc>
                <a:spcPct val="90000"/>
              </a:lnSpc>
            </a:pPr>
            <a:endParaRPr lang="en-US" altLang="zh-CN" sz="2800" b="1">
              <a:hlinkClick r:id="rId2"/>
            </a:endParaRPr>
          </a:p>
          <a:p>
            <a:pPr marL="0" indent="0">
              <a:lnSpc>
                <a:spcPct val="90000"/>
              </a:lnSpc>
            </a:pPr>
            <a:endParaRPr lang="en-US" altLang="zh-CN" sz="2800" b="1"/>
          </a:p>
          <a:p>
            <a:pPr marL="0" indent="0">
              <a:lnSpc>
                <a:spcPct val="90000"/>
              </a:lnSpc>
            </a:pPr>
            <a:endParaRPr lang="en-US" altLang="zh-CN" sz="2800" b="1"/>
          </a:p>
        </p:txBody>
      </p:sp>
      <p:pic>
        <p:nvPicPr>
          <p:cNvPr id="14339" name="图片 1" descr="ba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175" y="3197225"/>
            <a:ext cx="4546600" cy="30210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sz="3600"/>
              <a:t>Very IMPORTANT!!! -</a:t>
            </a:r>
            <a:r>
              <a:rPr lang="en-US" altLang="zh-CN" sz="2800"/>
              <a:t> marking scheme</a:t>
            </a:r>
          </a:p>
        </p:txBody>
      </p:sp>
      <p:sp>
        <p:nvSpPr>
          <p:cNvPr id="7170" name="Rectangle 3"/>
          <p:cNvSpPr>
            <a:spLocks noGrp="1"/>
          </p:cNvSpPr>
          <p:nvPr>
            <p:ph idx="1"/>
          </p:nvPr>
        </p:nvSpPr>
        <p:spPr>
          <a:xfrm>
            <a:off x="539750" y="1268413"/>
            <a:ext cx="8134350" cy="51831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Paticipation(30%)</a:t>
            </a:r>
          </a:p>
          <a:p>
            <a:pPr marL="1066800" marR="0" lvl="1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Attendance 5</a:t>
            </a:r>
          </a:p>
          <a:p>
            <a:pPr marL="1066800" marR="0" lvl="1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MOOC 10</a:t>
            </a:r>
          </a:p>
          <a:p>
            <a:pPr marL="1066800" marR="0" lvl="1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Presentation, Q&amp;A 15</a:t>
            </a: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Lab(30%)</a:t>
            </a:r>
          </a:p>
          <a:p>
            <a:pPr marL="1066800" marR="0" lvl="1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Attendance 5</a:t>
            </a:r>
          </a:p>
          <a:p>
            <a:pPr marL="1066800" marR="0" lvl="1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Demo 10</a:t>
            </a:r>
          </a:p>
          <a:p>
            <a:pPr marL="1066800" marR="0" lvl="1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Report 15</a:t>
            </a: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Exam(40%)</a:t>
            </a:r>
          </a:p>
          <a:p>
            <a:pPr marL="1066800" marR="0" lvl="1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40/100 </a:t>
            </a: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panose="02010600040101010101" pitchFamily="2" charset="-122"/>
              <a:hlinkClick r:id="rId2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panose="02010600040101010101" pitchFamily="2" charset="-122"/>
              <a:hlinkClick r:id="rId2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panose="02010600040101010101" pitchFamily="2" charset="-122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panose="02010600040101010101" pitchFamily="2" charset="-122"/>
            </a:endParaRPr>
          </a:p>
        </p:txBody>
      </p:sp>
      <p:pic>
        <p:nvPicPr>
          <p:cNvPr id="15363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63" y="3929063"/>
            <a:ext cx="3741737" cy="22145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0138"/>
            <a:ext cx="9144000" cy="4657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sz="3600"/>
              <a:t>Very IMPORTANT!!! </a:t>
            </a:r>
            <a:endParaRPr lang="en-US" altLang="zh-CN" sz="2800"/>
          </a:p>
        </p:txBody>
      </p:sp>
      <p:sp>
        <p:nvSpPr>
          <p:cNvPr id="17410" name="Rectangle 3"/>
          <p:cNvSpPr>
            <a:spLocks noGrp="1"/>
          </p:cNvSpPr>
          <p:nvPr>
            <p:ph idx="1"/>
          </p:nvPr>
        </p:nvSpPr>
        <p:spPr>
          <a:xfrm>
            <a:off x="539750" y="1268413"/>
            <a:ext cx="8134350" cy="5183187"/>
          </a:xfrm>
          <a:ln/>
        </p:spPr>
        <p:txBody>
          <a:bodyPr vert="horz" wrap="square" lIns="91440" tIns="45720" rIns="91440" bIns="45720" anchor="t" anchorCtr="0"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zh-CN" b="1"/>
              <a:t>For </a:t>
            </a:r>
            <a:r>
              <a:rPr lang="en-US" altLang="zh-CN" b="1">
                <a:solidFill>
                  <a:srgbClr val="FF0000"/>
                </a:solidFill>
              </a:rPr>
              <a:t>international</a:t>
            </a:r>
            <a:r>
              <a:rPr lang="en-US" altLang="zh-CN" b="1"/>
              <a:t> students: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b="1"/>
              <a:t>A rough idea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zh-CN" b="1"/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800" b="1"/>
              <a:t>If (online course == true)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800" b="1"/>
              <a:t>	Thesis-based assess;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800" b="1"/>
              <a:t>else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800" b="1"/>
              <a:t>	Final exam(40%) + CW(40%)+ ATT(20%);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altLang="zh-CN" sz="2400" b="1"/>
          </a:p>
          <a:p>
            <a:pPr marL="0" indent="0">
              <a:lnSpc>
                <a:spcPct val="90000"/>
              </a:lnSpc>
            </a:pPr>
            <a:endParaRPr lang="en-US" altLang="zh-CN" sz="2800" b="1">
              <a:hlinkClick r:id="rId2"/>
            </a:endParaRPr>
          </a:p>
          <a:p>
            <a:pPr marL="0" indent="0">
              <a:lnSpc>
                <a:spcPct val="90000"/>
              </a:lnSpc>
            </a:pPr>
            <a:endParaRPr lang="en-US" altLang="zh-CN" sz="2800" b="1">
              <a:hlinkClick r:id="rId2"/>
            </a:endParaRPr>
          </a:p>
          <a:p>
            <a:pPr marL="0" indent="0">
              <a:lnSpc>
                <a:spcPct val="90000"/>
              </a:lnSpc>
            </a:pPr>
            <a:endParaRPr lang="en-US" altLang="zh-CN" sz="2800" b="1"/>
          </a:p>
          <a:p>
            <a:pPr marL="0" indent="0">
              <a:lnSpc>
                <a:spcPct val="90000"/>
              </a:lnSpc>
            </a:pPr>
            <a:endParaRPr lang="en-US" altLang="zh-CN" sz="28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sz="3600"/>
              <a:t>SPOC</a:t>
            </a:r>
          </a:p>
        </p:txBody>
      </p:sp>
      <p:sp>
        <p:nvSpPr>
          <p:cNvPr id="7170" name="Rectangle 3"/>
          <p:cNvSpPr>
            <a:spLocks noGrp="1"/>
          </p:cNvSpPr>
          <p:nvPr>
            <p:ph idx="1"/>
          </p:nvPr>
        </p:nvSpPr>
        <p:spPr>
          <a:xfrm>
            <a:off x="539750" y="1125538"/>
            <a:ext cx="8134350" cy="51831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SCUT Yuketang: </a:t>
            </a:r>
            <a:r>
              <a:rPr kumimoji="0" lang="zh-CN" altLang="en-US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雨课堂？长江雨课堂？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  <a:hlinkClick r:id="rId2" action="ppaction://hlinkfile"/>
              </a:rPr>
              <a:t>https://scut.yuketang.cn</a:t>
            </a:r>
            <a:r>
              <a:rPr kumimoji="0" lang="zh-CN" altLang="en-US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panose="02010600040101010101" pitchFamily="2" charset="-122"/>
            </a:endParaRPr>
          </a:p>
        </p:txBody>
      </p:sp>
      <p:pic>
        <p:nvPicPr>
          <p:cNvPr id="18435" name="图片 1" descr="lis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2349500"/>
            <a:ext cx="8275638" cy="3117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sz="3600"/>
              <a:t>MOOC/SPOC</a:t>
            </a:r>
          </a:p>
        </p:txBody>
      </p:sp>
      <p:sp>
        <p:nvSpPr>
          <p:cNvPr id="7170" name="Rectangle 3"/>
          <p:cNvSpPr>
            <a:spLocks noGrp="1"/>
          </p:cNvSpPr>
          <p:nvPr>
            <p:ph idx="1"/>
          </p:nvPr>
        </p:nvSpPr>
        <p:spPr>
          <a:xfrm>
            <a:off x="539750" y="1125538"/>
            <a:ext cx="8134350" cy="51831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For </a:t>
            </a: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home </a:t>
            </a: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students: </a:t>
            </a:r>
            <a:r>
              <a:rPr kumimoji="0" lang="zh-CN" altLang="en-US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雨课堂？长江雨课堂？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  <a:hlinkClick r:id="rId2" action="ppaction://hlinkfile"/>
              </a:rPr>
              <a:t>https://scut.yuketang.cn</a:t>
            </a:r>
            <a:r>
              <a:rPr kumimoji="0" lang="zh-CN" altLang="en-US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panose="02010600040101010101" pitchFamily="2" charset="-122"/>
            </a:endParaRPr>
          </a:p>
        </p:txBody>
      </p:sp>
      <p:pic>
        <p:nvPicPr>
          <p:cNvPr id="19459" name="图片 2" descr="scre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82550"/>
            <a:ext cx="7908925" cy="6692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sz="3600"/>
              <a:t>MOOC</a:t>
            </a:r>
          </a:p>
        </p:txBody>
      </p:sp>
      <p:sp>
        <p:nvSpPr>
          <p:cNvPr id="7170" name="Rectangle 3"/>
          <p:cNvSpPr>
            <a:spLocks noGrp="1"/>
          </p:cNvSpPr>
          <p:nvPr>
            <p:ph idx="1"/>
          </p:nvPr>
        </p:nvSpPr>
        <p:spPr>
          <a:xfrm>
            <a:off x="539750" y="1125538"/>
            <a:ext cx="8134350" cy="51831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For </a:t>
            </a: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international </a:t>
            </a: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students: </a:t>
            </a:r>
            <a:r>
              <a:rPr kumimoji="0" lang="zh-CN" altLang="en-US" sz="2400" b="1" i="0" u="none" strike="noStrike" kern="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（</a:t>
            </a:r>
            <a:r>
              <a:rPr kumimoji="0" lang="en-US" altLang="zh-CN" sz="2400" b="1" i="0" u="none" strike="noStrike" kern="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ifyou have problem of using Yuketang, very likely</a:t>
            </a:r>
            <a:r>
              <a:rPr kumimoji="0" lang="zh-CN" altLang="en-US" sz="2400" b="1" i="0" u="none" strike="noStrike" kern="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）</a:t>
            </a: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panose="02010600040101010101" pitchFamily="2" charset="-122"/>
              <a:hlinkClick r:id="rId2" action="ppaction://hlinkfile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  <a:hlinkClick r:id="rId2" action="ppaction://hlinkfile"/>
              </a:rPr>
              <a:t>https://next.xuetangx.com/course/scut08091001002intl/3994979</a:t>
            </a: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panose="0201060004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panose="02010600040101010101" pitchFamily="2" charset="-122"/>
            </a:endParaRPr>
          </a:p>
        </p:txBody>
      </p:sp>
      <p:pic>
        <p:nvPicPr>
          <p:cNvPr id="20483" name="图片 1" descr="WX20200907-141847@2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338" y="2782888"/>
            <a:ext cx="4829175" cy="3716337"/>
          </a:xfrm>
          <a:prstGeom prst="rect">
            <a:avLst/>
          </a:prstGeom>
          <a:noFill/>
          <a:ln w="12700" cap="flat" cmpd="sng">
            <a:solidFill>
              <a:srgbClr val="00956F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sz="3600"/>
              <a:t>Oversea/Home students</a:t>
            </a:r>
          </a:p>
        </p:txBody>
      </p:sp>
      <p:sp>
        <p:nvSpPr>
          <p:cNvPr id="7170" name="Rectangle 3"/>
          <p:cNvSpPr>
            <a:spLocks noGrp="1"/>
          </p:cNvSpPr>
          <p:nvPr>
            <p:ph idx="1"/>
          </p:nvPr>
        </p:nvSpPr>
        <p:spPr>
          <a:xfrm>
            <a:off x="539750" y="1125538"/>
            <a:ext cx="8134350" cy="5183188"/>
          </a:xfrm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All course materials are exactly the same!</a:t>
            </a:r>
          </a:p>
          <a:p>
            <a:pPr marR="0" lvl="1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same videos </a:t>
            </a:r>
          </a:p>
          <a:p>
            <a:pPr marR="0" lvl="1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same slides</a:t>
            </a:r>
          </a:p>
          <a:p>
            <a:pPr marR="0" lvl="1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same quizzes</a:t>
            </a:r>
            <a:endParaRPr kumimoji="0" lang="en-US" altLang="zh-CN" sz="245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panose="02010600040101010101" pitchFamily="2" charset="-122"/>
            </a:endParaRPr>
          </a:p>
          <a:p>
            <a:pPr marR="0" lvl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sz="2800" b="1" strike="noStrike" noProof="1">
                <a:ln>
                  <a:noFill/>
                </a:ln>
                <a:effectLst/>
                <a:uLnTx/>
                <a:uFillTx/>
                <a:sym typeface="+mn-ea"/>
                <a:hlinkClick r:id="rId2" action="ppaction://hlinkfile"/>
              </a:rPr>
              <a:t>xuetangx.com</a:t>
            </a: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 Self-paced/public access</a:t>
            </a:r>
          </a:p>
          <a:p>
            <a:pPr marR="0" lvl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zh-CN" altLang="en-US" sz="2800" b="1" strike="noStrike" noProof="1">
                <a:ln>
                  <a:noFill/>
                </a:ln>
                <a:effectLst/>
                <a:uLnTx/>
                <a:uFillTx/>
                <a:sym typeface="+mn-ea"/>
                <a:hlinkClick r:id="rId3" action="ppaction://hlinkfile"/>
              </a:rPr>
              <a:t>https://scut.yuketang.cn</a:t>
            </a: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 </a:t>
            </a:r>
          </a:p>
          <a:p>
            <a:pPr marR="0" lvl="1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Syn with offline class</a:t>
            </a:r>
          </a:p>
          <a:p>
            <a:pPr marR="0" lvl="1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Private access. I can monitor you </a:t>
            </a:r>
          </a:p>
          <a:p>
            <a:pPr marR="0" lvl="1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Chinese interface</a:t>
            </a:r>
          </a:p>
          <a:p>
            <a:pPr marR="0" lvl="1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Working on creating accounts for oversea stu</a:t>
            </a:r>
          </a:p>
          <a:p>
            <a:pPr marR="0" lvl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panose="0201060004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panose="0201060004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sz="3600"/>
              <a:t>Presentations, Q&amp;A</a:t>
            </a:r>
          </a:p>
        </p:txBody>
      </p:sp>
      <p:sp>
        <p:nvSpPr>
          <p:cNvPr id="22530" name="Rectangle 3"/>
          <p:cNvSpPr>
            <a:spLocks noGrp="1"/>
          </p:cNvSpPr>
          <p:nvPr>
            <p:ph idx="1"/>
          </p:nvPr>
        </p:nvSpPr>
        <p:spPr>
          <a:xfrm>
            <a:off x="504825" y="1125538"/>
            <a:ext cx="8134350" cy="5183187"/>
          </a:xfrm>
          <a:ln/>
        </p:spPr>
        <p:txBody>
          <a:bodyPr vert="horz" wrap="square" lIns="91440" tIns="45720" rIns="91440" bIns="45720" anchor="t" anchorCtr="0"/>
          <a:lstStyle/>
          <a:p>
            <a:pPr marL="609600" indent="-609600">
              <a:lnSpc>
                <a:spcPct val="90000"/>
              </a:lnSpc>
            </a:pPr>
            <a:r>
              <a:rPr lang="en-US" altLang="zh-CN" sz="2800" b="1"/>
              <a:t>59 home students</a:t>
            </a:r>
          </a:p>
          <a:p>
            <a:pPr marL="609600" indent="-609600">
              <a:lnSpc>
                <a:spcPct val="90000"/>
              </a:lnSpc>
            </a:pPr>
            <a:r>
              <a:rPr lang="en-US" altLang="zh-CN" sz="2800" b="1">
                <a:solidFill>
                  <a:srgbClr val="FF0000"/>
                </a:solidFill>
              </a:rPr>
              <a:t>4 students / group</a:t>
            </a:r>
            <a:r>
              <a:rPr lang="en-US" altLang="zh-CN" sz="2800" b="1"/>
              <a:t>, with one exception</a:t>
            </a:r>
          </a:p>
          <a:p>
            <a:pPr marL="609600" indent="-609600">
              <a:lnSpc>
                <a:spcPct val="90000"/>
              </a:lnSpc>
            </a:pPr>
            <a:r>
              <a:rPr lang="en-US" altLang="zh-CN" sz="2800" b="1"/>
              <a:t>12 + 3 topics</a:t>
            </a:r>
          </a:p>
          <a:p>
            <a:pPr marL="609600" indent="-609600">
              <a:lnSpc>
                <a:spcPct val="90000"/>
              </a:lnSpc>
            </a:pPr>
            <a:r>
              <a:rPr lang="zh-CN" altLang="en-US" sz="2800" b="1"/>
              <a:t>～</a:t>
            </a:r>
            <a:r>
              <a:rPr lang="en-US" altLang="zh-CN" sz="2800" b="1"/>
              <a:t>15-20 mins talk, ~5 mins discussion</a:t>
            </a:r>
          </a:p>
          <a:p>
            <a:pPr marL="609600" indent="-609600">
              <a:lnSpc>
                <a:spcPct val="90000"/>
              </a:lnSpc>
            </a:pPr>
            <a:r>
              <a:rPr lang="en-US" altLang="zh-CN" sz="2800" b="1">
                <a:solidFill>
                  <a:srgbClr val="FF0000"/>
                </a:solidFill>
              </a:rPr>
              <a:t>Prepare discussion questions for your audience. </a:t>
            </a:r>
            <a:endParaRPr lang="en-US" altLang="zh-CN" sz="2800" b="1"/>
          </a:p>
          <a:p>
            <a:pPr marL="609600" indent="-609600">
              <a:lnSpc>
                <a:spcPct val="90000"/>
              </a:lnSpc>
            </a:pPr>
            <a:r>
              <a:rPr lang="en-US" altLang="zh-CN" sz="2800" b="1">
                <a:solidFill>
                  <a:srgbClr val="FF0000"/>
                </a:solidFill>
              </a:rPr>
              <a:t>Q&amp;A (Bonus for raising questions?)</a:t>
            </a:r>
          </a:p>
          <a:p>
            <a:pPr marL="609600" indent="-609600">
              <a:lnSpc>
                <a:spcPct val="90000"/>
              </a:lnSpc>
            </a:pPr>
            <a:r>
              <a:rPr lang="en-US" altLang="zh-CN" sz="2800" b="1"/>
              <a:t>Kick off in week 2  </a:t>
            </a:r>
          </a:p>
          <a:p>
            <a:pPr marL="609600" indent="-609600">
              <a:lnSpc>
                <a:spcPct val="90000"/>
              </a:lnSpc>
            </a:pPr>
            <a:endParaRPr lang="en-US" altLang="zh-CN" sz="2800" b="1"/>
          </a:p>
          <a:p>
            <a:pPr marL="609600" indent="-609600">
              <a:lnSpc>
                <a:spcPct val="90000"/>
              </a:lnSpc>
            </a:pPr>
            <a:r>
              <a:rPr lang="en-US" altLang="zh-CN" sz="2000" b="1">
                <a:solidFill>
                  <a:srgbClr val="FF0000"/>
                </a:solidFill>
              </a:rPr>
              <a:t>Keep improving</a:t>
            </a:r>
          </a:p>
          <a:p>
            <a:pPr marL="609600" indent="-609600">
              <a:lnSpc>
                <a:spcPct val="90000"/>
              </a:lnSpc>
            </a:pPr>
            <a:r>
              <a:rPr lang="en-US" altLang="zh-CN" sz="2000" b="1">
                <a:solidFill>
                  <a:srgbClr val="FF0000"/>
                </a:solidFill>
              </a:rPr>
              <a:t>Need your understanding, cooperation or even tolerance</a:t>
            </a:r>
            <a:endParaRPr lang="en-US" altLang="zh-CN" sz="2000" b="1"/>
          </a:p>
          <a:p>
            <a:pPr marL="609600" indent="-609600">
              <a:lnSpc>
                <a:spcPct val="90000"/>
              </a:lnSpc>
            </a:pPr>
            <a:endParaRPr lang="en-US" altLang="zh-CN" sz="20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sz="3600"/>
              <a:t>Presentations</a:t>
            </a:r>
          </a:p>
        </p:txBody>
      </p:sp>
      <p:sp>
        <p:nvSpPr>
          <p:cNvPr id="23554" name="Rectangle 3"/>
          <p:cNvSpPr>
            <a:spLocks noGrp="1"/>
          </p:cNvSpPr>
          <p:nvPr>
            <p:ph idx="1"/>
          </p:nvPr>
        </p:nvSpPr>
        <p:spPr>
          <a:xfrm>
            <a:off x="539750" y="1125538"/>
            <a:ext cx="8134350" cy="5183187"/>
          </a:xfrm>
          <a:ln/>
        </p:spPr>
        <p:txBody>
          <a:bodyPr vert="horz" wrap="square" lIns="91440" tIns="45720" rIns="91440" bIns="45720" anchor="t" anchorCtr="0"/>
          <a:lstStyle/>
          <a:p>
            <a:pPr marL="609600" indent="-609600">
              <a:lnSpc>
                <a:spcPct val="90000"/>
              </a:lnSpc>
            </a:pPr>
            <a:endParaRPr lang="en-US" altLang="zh-CN" sz="2800" b="1"/>
          </a:p>
          <a:p>
            <a:pPr marL="609600" indent="-609600">
              <a:lnSpc>
                <a:spcPct val="90000"/>
              </a:lnSpc>
            </a:pPr>
            <a:endParaRPr lang="en-US" altLang="zh-CN" sz="2800" b="1"/>
          </a:p>
        </p:txBody>
      </p:sp>
      <p:graphicFrame>
        <p:nvGraphicFramePr>
          <p:cNvPr id="2" name="表格 1"/>
          <p:cNvGraphicFramePr/>
          <p:nvPr/>
        </p:nvGraphicFramePr>
        <p:xfrm>
          <a:off x="539750" y="1289050"/>
          <a:ext cx="7899400" cy="4754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2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31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No.</a:t>
                      </a:r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Ch.</a:t>
                      </a:r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Topics</a:t>
                      </a:r>
                    </a:p>
                  </a:txBody>
                  <a:tcPr marL="91433" marR="91433" marT="45717" marB="4571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01</a:t>
                      </a:r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2</a:t>
                      </a:r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Wires for data transmission </a:t>
                      </a:r>
                    </a:p>
                  </a:txBody>
                  <a:tcPr marL="91433" marR="91433" marT="45717" marB="457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02</a:t>
                      </a:r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2</a:t>
                      </a:r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Wireless communication</a:t>
                      </a:r>
                    </a:p>
                  </a:txBody>
                  <a:tcPr marL="91433" marR="91433" marT="45717" marB="4571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03</a:t>
                      </a:r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2</a:t>
                      </a:r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Mobile telephone system</a:t>
                      </a:r>
                      <a:endParaRPr lang="zh-CN" altLang="en-US" sz="1800"/>
                    </a:p>
                  </a:txBody>
                  <a:tcPr marL="91433" marR="91433" marT="45717" marB="4571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04</a:t>
                      </a:r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3</a:t>
                      </a:r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Error correction &amp; Hamming encoding </a:t>
                      </a:r>
                    </a:p>
                  </a:txBody>
                  <a:tcPr marL="91433" marR="91433" marT="45717" marB="4571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05</a:t>
                      </a:r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4</a:t>
                      </a:r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Ethernet and IEEE802.3</a:t>
                      </a:r>
                      <a:endParaRPr lang="en-US" altLang="zh-CN" sz="1800"/>
                    </a:p>
                  </a:txBody>
                  <a:tcPr marL="91433" marR="91433" marT="45717" marB="4571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06</a:t>
                      </a:r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OSPF protocol</a:t>
                      </a:r>
                    </a:p>
                  </a:txBody>
                  <a:tcPr marL="91433" marR="91433" marT="45717" marB="4571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07</a:t>
                      </a:r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IPv6 and comparisons with IPv4</a:t>
                      </a:r>
                    </a:p>
                  </a:txBody>
                  <a:tcPr marL="91433" marR="91433" marT="45717" marB="4571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08</a:t>
                      </a:r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ICMP: Internet Control Message Protocol</a:t>
                      </a:r>
                    </a:p>
                  </a:txBody>
                  <a:tcPr marL="91433" marR="91433" marT="45717" marB="4571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09</a:t>
                      </a:r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6</a:t>
                      </a:r>
                    </a:p>
                  </a:txBody>
                  <a:tcPr marL="91433" marR="91433" marT="45713" marB="45713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Intro to TCP - working principles and examples</a:t>
                      </a:r>
                    </a:p>
                  </a:txBody>
                  <a:tcPr marL="91433" marR="91433" marT="45713" marB="45713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6</a:t>
                      </a:r>
                    </a:p>
                  </a:txBody>
                  <a:tcPr marL="91433" marR="91433" marT="45713" marB="45713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Intro to UDP, and comparisons with TCP</a:t>
                      </a:r>
                    </a:p>
                  </a:txBody>
                  <a:tcPr marL="91433" marR="91433" marT="45713" marB="45713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11</a:t>
                      </a:r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7</a:t>
                      </a:r>
                    </a:p>
                  </a:txBody>
                  <a:tcPr marL="91433" marR="91433" marT="45713" marB="45713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Belief of DNS: Domain name system</a:t>
                      </a:r>
                    </a:p>
                  </a:txBody>
                  <a:tcPr marL="91433" marR="91433" marT="45713" marB="45713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12</a:t>
                      </a:r>
                    </a:p>
                  </a:txBody>
                  <a:tcPr marL="91433" marR="91433" marT="45717" marB="45717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7</a:t>
                      </a:r>
                    </a:p>
                  </a:txBody>
                  <a:tcPr marL="91433" marR="91433" marT="45713" marB="45713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DNS Hijacking</a:t>
                      </a:r>
                    </a:p>
                  </a:txBody>
                  <a:tcPr marL="91433" marR="91433" marT="45713" marB="45713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sz="3600" dirty="0"/>
              <a:t>About me</a:t>
            </a:r>
            <a:endParaRPr lang="en-US" altLang="zh-CN" sz="2800" dirty="0"/>
          </a:p>
        </p:txBody>
      </p:sp>
      <p:sp>
        <p:nvSpPr>
          <p:cNvPr id="25602" name="Rectangle 3"/>
          <p:cNvSpPr>
            <a:spLocks noGrp="1"/>
          </p:cNvSpPr>
          <p:nvPr>
            <p:ph idx="1"/>
          </p:nvPr>
        </p:nvSpPr>
        <p:spPr>
          <a:xfrm>
            <a:off x="539750" y="1268413"/>
            <a:ext cx="8134350" cy="51831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Research</a:t>
            </a: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Deep learning - Affective Computing: Facial emotion - Speech emotion - EEG - etc. </a:t>
            </a: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Big data analysis - Recommender Systems</a:t>
            </a: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Neonatal Pain Recognition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Teaching</a:t>
            </a: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Computer networks </a:t>
            </a: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Intro 2 CS</a:t>
            </a: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etc.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panose="02010600040101010101" pitchFamily="2" charset="-122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panose="02010600040101010101" pitchFamily="2" charset="-122"/>
              <a:hlinkClick r:id="rId2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panose="0201060004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panose="02010600040101010101" pitchFamily="2" charset="-122"/>
            </a:endParaRPr>
          </a:p>
        </p:txBody>
      </p:sp>
      <p:pic>
        <p:nvPicPr>
          <p:cNvPr id="5123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388" y="4156075"/>
            <a:ext cx="4673600" cy="2224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sz="3600"/>
              <a:t>Presentation</a:t>
            </a:r>
          </a:p>
        </p:txBody>
      </p:sp>
      <p:sp>
        <p:nvSpPr>
          <p:cNvPr id="25602" name="Rectangle 3"/>
          <p:cNvSpPr>
            <a:spLocks noGrp="1"/>
          </p:cNvSpPr>
          <p:nvPr>
            <p:ph idx="1"/>
          </p:nvPr>
        </p:nvSpPr>
        <p:spPr>
          <a:xfrm>
            <a:off x="539750" y="1125538"/>
            <a:ext cx="8134350" cy="5183187"/>
          </a:xfrm>
          <a:ln/>
        </p:spPr>
        <p:txBody>
          <a:bodyPr vert="horz" wrap="square" lIns="91440" tIns="45720" rIns="91440" bIns="45720" anchor="t" anchorCtr="0"/>
          <a:lstStyle/>
          <a:p>
            <a:pPr marL="609600" indent="-609600">
              <a:lnSpc>
                <a:spcPct val="90000"/>
              </a:lnSpc>
            </a:pPr>
            <a:endParaRPr lang="en-US" altLang="zh-CN" sz="2800" b="1"/>
          </a:p>
          <a:p>
            <a:pPr marL="609600" indent="-609600">
              <a:lnSpc>
                <a:spcPct val="90000"/>
              </a:lnSpc>
            </a:pPr>
            <a:endParaRPr lang="en-US" altLang="zh-CN" sz="2800" b="1"/>
          </a:p>
        </p:txBody>
      </p:sp>
      <p:graphicFrame>
        <p:nvGraphicFramePr>
          <p:cNvPr id="2" name="表格 1"/>
          <p:cNvGraphicFramePr/>
          <p:nvPr/>
        </p:nvGraphicFramePr>
        <p:xfrm>
          <a:off x="539750" y="1270000"/>
          <a:ext cx="7899400" cy="1463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2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31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No.</a:t>
                      </a:r>
                    </a:p>
                  </a:txBody>
                  <a:tcPr marL="91433" marR="91433" marT="45713" marB="4571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Ch.</a:t>
                      </a:r>
                    </a:p>
                  </a:txBody>
                  <a:tcPr marL="91433" marR="91433" marT="45713" marB="4571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Topics</a:t>
                      </a:r>
                    </a:p>
                  </a:txBody>
                  <a:tcPr marL="91433" marR="91433" marT="45713" marB="4571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13</a:t>
                      </a:r>
                    </a:p>
                  </a:txBody>
                  <a:tcPr marL="91433" marR="91433" marT="45713" marB="4571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L1</a:t>
                      </a:r>
                    </a:p>
                  </a:txBody>
                  <a:tcPr marL="91433" marR="91433" marT="45713" marB="45713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Network traffic analysis(wireshark) </a:t>
                      </a:r>
                      <a:endParaRPr lang="en-US" sz="1800"/>
                    </a:p>
                  </a:txBody>
                  <a:tcPr marL="91433" marR="91433" marT="45713" marB="4571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14</a:t>
                      </a:r>
                    </a:p>
                  </a:txBody>
                  <a:tcPr marL="91433" marR="91433" marT="45713" marB="4571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L2</a:t>
                      </a:r>
                    </a:p>
                  </a:txBody>
                  <a:tcPr marL="91433" marR="91433" marT="45713" marB="45713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Basic router config</a:t>
                      </a:r>
                      <a:r>
                        <a:rPr lang="en-US" sz="1800">
                          <a:sym typeface="+mn-ea"/>
                        </a:rPr>
                        <a:t>  </a:t>
                      </a:r>
                      <a:endParaRPr lang="en-US" altLang="zh-CN" sz="1800"/>
                    </a:p>
                  </a:txBody>
                  <a:tcPr marL="91433" marR="91433" marT="45713" marB="4571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15</a:t>
                      </a:r>
                    </a:p>
                  </a:txBody>
                  <a:tcPr marL="91433" marR="91433" marT="45713" marB="4571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/>
                        <a:t>L3</a:t>
                      </a:r>
                    </a:p>
                  </a:txBody>
                  <a:tcPr marL="91433" marR="91433" marT="45713" marB="45713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Networking</a:t>
                      </a:r>
                      <a:r>
                        <a:rPr lang="en-US" sz="1800">
                          <a:sym typeface="+mn-ea"/>
                        </a:rPr>
                        <a:t> </a:t>
                      </a:r>
                      <a:endParaRPr lang="en-US" altLang="zh-CN" sz="1800"/>
                    </a:p>
                  </a:txBody>
                  <a:tcPr marL="91433" marR="91433" marT="45713" marB="4571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625" name="Rectangle 3"/>
          <p:cNvSpPr>
            <a:spLocks noGrp="1"/>
          </p:cNvSpPr>
          <p:nvPr/>
        </p:nvSpPr>
        <p:spPr>
          <a:xfrm>
            <a:off x="423863" y="5503863"/>
            <a:ext cx="8250237" cy="80486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</a:pPr>
            <a:endParaRPr lang="en-US" altLang="zh-CN" sz="18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626" name="文本框 2"/>
          <p:cNvSpPr txBox="1"/>
          <p:nvPr/>
        </p:nvSpPr>
        <p:spPr>
          <a:xfrm>
            <a:off x="539750" y="3136900"/>
            <a:ext cx="4786313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>
                <a:latin typeface="华文细黑" panose="02010600040101010101" pitchFamily="2" charset="-122"/>
              </a:rPr>
              <a:t>About lab?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sz="3600">
                <a:latin typeface="圆体-简" charset="-122"/>
                <a:ea typeface="圆体-简" charset="-122"/>
              </a:rPr>
              <a:t>CN and CN</a:t>
            </a:r>
            <a:r>
              <a:rPr lang="zh-CN" altLang="en-US" sz="1800">
                <a:latin typeface="圆体-简" charset="-122"/>
                <a:ea typeface="圆体-简" charset="-122"/>
              </a:rPr>
              <a:t>（课程思政）</a:t>
            </a:r>
          </a:p>
        </p:txBody>
      </p:sp>
      <p:pic>
        <p:nvPicPr>
          <p:cNvPr id="27650" name="图片 1" descr="fla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338" y="36513"/>
            <a:ext cx="2511425" cy="1571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1" name="图片 1" descr="c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288" y="4576763"/>
            <a:ext cx="2241550" cy="1682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0" name="Rectangle 3"/>
          <p:cNvSpPr>
            <a:spLocks noGrp="1"/>
          </p:cNvSpPr>
          <p:nvPr>
            <p:ph idx="1"/>
          </p:nvPr>
        </p:nvSpPr>
        <p:spPr>
          <a:xfrm>
            <a:off x="504825" y="1516063"/>
            <a:ext cx="8134350" cy="43434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1986/08/25 11:11am first email</a:t>
            </a: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1994 CERNET national-wide TCP/IP network</a:t>
            </a: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1998 CERNET IPv6 testbed</a:t>
            </a: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2003 CNGI project</a:t>
            </a: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2008 world first Live on IPv6 network</a:t>
            </a: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Tsinghua, IPv6 research, on the cutting edge</a:t>
            </a: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SAVI</a:t>
            </a:r>
            <a:r>
              <a:rPr kumimoji="0" lang="zh-CN" altLang="en-US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、</a:t>
            </a: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SAVA</a:t>
            </a: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IPv4OverIPv6</a:t>
            </a: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Address translation</a:t>
            </a: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SCUT</a:t>
            </a: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245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</a:rPr>
              <a:t>IPv9?</a:t>
            </a: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245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panose="02010600040101010101" pitchFamily="2" charset="-122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panose="02010600040101010101" pitchFamily="2" charset="-122"/>
              <a:hlinkClick r:id="rId4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panose="02010600040101010101" pitchFamily="2" charset="-122"/>
              <a:hlinkClick r:id="rId4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panose="02010600040101010101" pitchFamily="2" charset="-122"/>
            </a:endParaRPr>
          </a:p>
          <a:p>
            <a:pPr marL="609600" marR="0" lvl="0" indent="-609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sz="3600"/>
              <a:t>Before we kick off…</a:t>
            </a:r>
          </a:p>
        </p:txBody>
      </p:sp>
      <p:sp>
        <p:nvSpPr>
          <p:cNvPr id="28674" name="文本框 5"/>
          <p:cNvSpPr txBox="1"/>
          <p:nvPr/>
        </p:nvSpPr>
        <p:spPr>
          <a:xfrm>
            <a:off x="1042988" y="1565275"/>
            <a:ext cx="7345362" cy="65436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>
                <a:latin typeface="Arial" panose="020B0604020202020204" pitchFamily="34" charset="0"/>
                <a:ea typeface="华文细黑" panose="02010600040101010101" pitchFamily="2" charset="-122"/>
              </a:rPr>
              <a:t>Rules for this module:</a:t>
            </a:r>
          </a:p>
          <a:p>
            <a:pPr eaLnBrk="0" hangingPunct="0">
              <a:spcBef>
                <a:spcPct val="20000"/>
              </a:spcBef>
            </a:pPr>
            <a:endParaRPr lang="en-US" altLang="zh-CN">
              <a:latin typeface="Arial" panose="020B0604020202020204" pitchFamily="34" charset="0"/>
              <a:ea typeface="华文细黑" panose="02010600040101010101" pitchFamily="2" charset="-122"/>
            </a:endParaRPr>
          </a:p>
          <a:p>
            <a:pPr eaLnBrk="0" hangingPunct="0">
              <a:spcBef>
                <a:spcPct val="20000"/>
              </a:spcBef>
            </a:pPr>
            <a:endParaRPr lang="en-US" altLang="zh-CN">
              <a:latin typeface="Arial" panose="020B0604020202020204" pitchFamily="34" charset="0"/>
              <a:ea typeface="华文细黑" panose="02010600040101010101" pitchFamily="2" charset="-122"/>
            </a:endParaRPr>
          </a:p>
          <a:p>
            <a:pPr eaLnBrk="0" hangingPunct="0">
              <a:spcBef>
                <a:spcPct val="20000"/>
              </a:spcBef>
            </a:pPr>
            <a:r>
              <a:rPr lang="en-US" altLang="zh-CN">
                <a:latin typeface="Arial" panose="020B0604020202020204" pitchFamily="34" charset="0"/>
                <a:ea typeface="华文细黑" panose="02010600040101010101" pitchFamily="2" charset="-122"/>
              </a:rPr>
              <a:t>FREEDOM</a:t>
            </a:r>
          </a:p>
          <a:p>
            <a:pPr eaLnBrk="0" hangingPunct="0">
              <a:spcBef>
                <a:spcPct val="20000"/>
              </a:spcBef>
            </a:pPr>
            <a:endParaRPr lang="en-US" altLang="zh-CN">
              <a:latin typeface="Arial" panose="020B0604020202020204" pitchFamily="34" charset="0"/>
              <a:ea typeface="华文细黑" panose="02010600040101010101" pitchFamily="2" charset="-122"/>
            </a:endParaRPr>
          </a:p>
          <a:p>
            <a:pPr eaLnBrk="0" hangingPunct="0">
              <a:spcBef>
                <a:spcPct val="20000"/>
              </a:spcBef>
            </a:pPr>
            <a:r>
              <a:rPr lang="en-US" altLang="zh-CN">
                <a:latin typeface="Arial" panose="020B0604020202020204" pitchFamily="34" charset="0"/>
                <a:ea typeface="华文细黑" panose="02010600040101010101" pitchFamily="2" charset="-122"/>
              </a:rPr>
              <a:t>					Brave heart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>
                <a:latin typeface="Arial" panose="020B0604020202020204" pitchFamily="34" charset="0"/>
                <a:ea typeface="华文细黑" panose="02010600040101010101" pitchFamily="2" charset="-122"/>
              </a:rPr>
              <a:t>												</a:t>
            </a:r>
            <a:r>
              <a:rPr lang="en-US" altLang="zh-CN" sz="900">
                <a:latin typeface="Arial" panose="020B0604020202020204" pitchFamily="34" charset="0"/>
                <a:ea typeface="华文细黑" panose="02010600040101010101" pitchFamily="2" charset="-122"/>
              </a:rPr>
              <a:t>	BUT</a:t>
            </a:r>
            <a:endParaRPr lang="en-US" altLang="zh-CN">
              <a:latin typeface="Arial" panose="020B0604020202020204" pitchFamily="34" charset="0"/>
              <a:ea typeface="华文细黑" panose="02010600040101010101" pitchFamily="2" charset="-122"/>
            </a:endParaRPr>
          </a:p>
          <a:p>
            <a:pPr eaLnBrk="0" hangingPunct="0">
              <a:spcBef>
                <a:spcPct val="20000"/>
              </a:spcBef>
              <a:buFont typeface="Century Gothic" panose="020B0502020202020204" pitchFamily="34" charset="0"/>
              <a:buChar char="•"/>
            </a:pPr>
            <a:endParaRPr lang="en-US" altLang="zh-CN">
              <a:latin typeface="Arial" panose="020B0604020202020204" pitchFamily="34" charset="0"/>
              <a:ea typeface="华文细黑" panose="02010600040101010101" pitchFamily="2" charset="-122"/>
            </a:endParaRPr>
          </a:p>
          <a:p>
            <a:pPr eaLnBrk="0" hangingPunct="0">
              <a:spcBef>
                <a:spcPct val="20000"/>
              </a:spcBef>
            </a:pPr>
            <a:endParaRPr lang="en-US" altLang="zh-CN">
              <a:solidFill>
                <a:srgbClr val="FF000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  <a:p>
            <a:pPr eaLnBrk="0" hangingPunct="0">
              <a:spcBef>
                <a:spcPct val="20000"/>
              </a:spcBef>
            </a:pPr>
            <a:endParaRPr lang="zh-CN" altLang="en-US" sz="40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28675" name="图片 1" descr="b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788" y="333375"/>
            <a:ext cx="2311400" cy="3403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sz="3600"/>
              <a:t>Before we kick off…</a:t>
            </a:r>
          </a:p>
        </p:txBody>
      </p:sp>
      <p:sp>
        <p:nvSpPr>
          <p:cNvPr id="29698" name="文本框 1"/>
          <p:cNvSpPr txBox="1"/>
          <p:nvPr/>
        </p:nvSpPr>
        <p:spPr>
          <a:xfrm>
            <a:off x="1274763" y="1341438"/>
            <a:ext cx="403860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>
                <a:latin typeface="Arial" panose="020B0604020202020204" pitchFamily="34" charset="0"/>
                <a:ea typeface="华文细黑" panose="02010600040101010101" pitchFamily="2" charset="-122"/>
              </a:rPr>
              <a:t>Computer Networks?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9699" name="文本框 16"/>
          <p:cNvSpPr txBox="1"/>
          <p:nvPr/>
        </p:nvSpPr>
        <p:spPr>
          <a:xfrm>
            <a:off x="1303338" y="2060575"/>
            <a:ext cx="2489200" cy="5857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>
                <a:latin typeface="Arial" panose="020B0604020202020204" pitchFamily="34" charset="0"/>
                <a:ea typeface="华文细黑" panose="02010600040101010101" pitchFamily="2" charset="-122"/>
              </a:rPr>
              <a:t>Technology?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9700" name="文本框 17"/>
          <p:cNvSpPr txBox="1"/>
          <p:nvPr/>
        </p:nvSpPr>
        <p:spPr>
          <a:xfrm>
            <a:off x="3798888" y="2060575"/>
            <a:ext cx="2625725" cy="5857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>
                <a:latin typeface="Arial" panose="020B0604020202020204" pitchFamily="34" charset="0"/>
                <a:ea typeface="华文细黑" panose="02010600040101010101" pitchFamily="2" charset="-122"/>
              </a:rPr>
              <a:t>Applications?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9701" name="文本框 5"/>
          <p:cNvSpPr txBox="1"/>
          <p:nvPr/>
        </p:nvSpPr>
        <p:spPr>
          <a:xfrm>
            <a:off x="1308100" y="3933825"/>
            <a:ext cx="7367588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>
                <a:latin typeface="Arial" panose="020B0604020202020204" pitchFamily="34" charset="0"/>
                <a:ea typeface="华文细黑" panose="02010600040101010101" pitchFamily="2" charset="-122"/>
              </a:rPr>
              <a:t>What you really want from this module?</a:t>
            </a:r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sz="3600"/>
              <a:t>Reference</a:t>
            </a:r>
          </a:p>
        </p:txBody>
      </p:sp>
      <p:sp>
        <p:nvSpPr>
          <p:cNvPr id="30722" name="Rectangle 3"/>
          <p:cNvSpPr>
            <a:spLocks noGrp="1"/>
          </p:cNvSpPr>
          <p:nvPr>
            <p:ph idx="1"/>
          </p:nvPr>
        </p:nvSpPr>
        <p:spPr>
          <a:xfrm>
            <a:off x="539750" y="1125538"/>
            <a:ext cx="8134350" cy="5183187"/>
          </a:xfrm>
          <a:ln/>
        </p:spPr>
        <p:txBody>
          <a:bodyPr vert="horz" wrap="square" lIns="91440" tIns="45720" rIns="91440" bIns="45720" anchor="t" anchorCtr="0"/>
          <a:lstStyle/>
          <a:p>
            <a:pPr marL="609600" indent="-609600">
              <a:lnSpc>
                <a:spcPct val="90000"/>
              </a:lnSpc>
            </a:pPr>
            <a:r>
              <a:rPr lang="en-US" altLang="zh-CN" sz="2400" b="1"/>
              <a:t>Andrew S. Tanenbaum , 《 Computer Networks 》</a:t>
            </a:r>
          </a:p>
          <a:p>
            <a:pPr marL="609600" indent="-609600">
              <a:lnSpc>
                <a:spcPct val="125000"/>
              </a:lnSpc>
            </a:pPr>
            <a:r>
              <a:rPr lang="zh-CN" altLang="en-US" sz="2400" b="1"/>
              <a:t>谢希仁等著</a:t>
            </a:r>
            <a:r>
              <a:rPr lang="en-US" altLang="zh-CN" sz="2400" b="1"/>
              <a:t>,《</a:t>
            </a:r>
            <a:r>
              <a:rPr lang="zh-CN" altLang="en-US" sz="2400" b="1"/>
              <a:t>计算机网络</a:t>
            </a:r>
            <a:r>
              <a:rPr lang="en-US" altLang="zh-CN" sz="2400" b="1"/>
              <a:t>》 </a:t>
            </a:r>
          </a:p>
          <a:p>
            <a:pPr marL="609600" indent="-609600">
              <a:lnSpc>
                <a:spcPct val="125000"/>
              </a:lnSpc>
            </a:pPr>
            <a:r>
              <a:rPr lang="en-US" altLang="zh-CN" sz="2400" b="1"/>
              <a:t>Vito Amato</a:t>
            </a:r>
            <a:r>
              <a:rPr lang="zh-CN" altLang="en-US" sz="2400" b="1"/>
              <a:t>（美）</a:t>
            </a:r>
            <a:r>
              <a:rPr lang="en-US" altLang="zh-CN" sz="2400" b="1"/>
              <a:t>, 《</a:t>
            </a:r>
            <a:r>
              <a:rPr lang="zh-CN" altLang="en-US" sz="2400" b="1"/>
              <a:t>思科网络技术学院教程</a:t>
            </a:r>
            <a:r>
              <a:rPr lang="en-US" altLang="zh-CN" sz="2400" b="1"/>
              <a:t>》</a:t>
            </a:r>
          </a:p>
          <a:p>
            <a:pPr marL="609600" indent="-609600">
              <a:lnSpc>
                <a:spcPct val="125000"/>
              </a:lnSpc>
            </a:pPr>
            <a:r>
              <a:rPr lang="en-US" altLang="zh-CN" sz="2400" b="1"/>
              <a:t>James F. Kurose, Keith W. Ross, 《Computer Networking: A Top-Down Approach Featuring the Internet》</a:t>
            </a:r>
          </a:p>
          <a:p>
            <a:pPr marL="609600" indent="-609600">
              <a:lnSpc>
                <a:spcPct val="125000"/>
              </a:lnSpc>
            </a:pPr>
            <a:r>
              <a:rPr lang="en-US" altLang="zh-CN" sz="2400" b="1"/>
              <a:t>Larry L. Peterson, Bruce S. Davie, 《Computer Networks: A Systems Approach》</a:t>
            </a:r>
          </a:p>
          <a:p>
            <a:pPr marL="609600" indent="-609600">
              <a:lnSpc>
                <a:spcPct val="125000"/>
              </a:lnSpc>
            </a:pPr>
            <a:endParaRPr lang="en-US" altLang="zh-CN" sz="2400" b="1"/>
          </a:p>
          <a:p>
            <a:pPr marL="609600" indent="-609600">
              <a:lnSpc>
                <a:spcPct val="125000"/>
              </a:lnSpc>
            </a:pPr>
            <a:r>
              <a:rPr lang="en-US" altLang="zh-CN" sz="2400" b="1"/>
              <a:t>Just for recommendation…    :-P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sz="3600"/>
              <a:t>T</a:t>
            </a:r>
            <a:r>
              <a:rPr lang="zh-CN" altLang="en-US" sz="3600"/>
              <a:t>reasure</a:t>
            </a:r>
            <a:endParaRPr lang="en-US" altLang="zh-CN" sz="3600"/>
          </a:p>
        </p:txBody>
      </p:sp>
      <p:sp>
        <p:nvSpPr>
          <p:cNvPr id="26626" name="Rectangle 3"/>
          <p:cNvSpPr>
            <a:spLocks noGrp="1"/>
          </p:cNvSpPr>
          <p:nvPr>
            <p:ph idx="1"/>
          </p:nvPr>
        </p:nvSpPr>
        <p:spPr>
          <a:xfrm>
            <a:off x="539750" y="1125538"/>
            <a:ext cx="8134350" cy="5183188"/>
          </a:xfrm>
        </p:spPr>
        <p:txBody>
          <a:bodyPr vert="horz" wrap="square" lIns="91440" tIns="45720" rIns="91440" bIns="45720" anchor="t"/>
          <a:lstStyle/>
          <a:p>
            <a:pPr marL="0" indent="0" fontAlgn="base">
              <a:lnSpc>
                <a:spcPct val="90000"/>
              </a:lnSpc>
              <a:buNone/>
            </a:pPr>
            <a:endParaRPr lang="zh-CN" altLang="en-US" sz="2400" b="1" strike="noStrike" noProof="1"/>
          </a:p>
          <a:p>
            <a:pPr marL="609600" indent="-609600" fontAlgn="base">
              <a:lnSpc>
                <a:spcPct val="90000"/>
              </a:lnSpc>
            </a:pPr>
            <a:r>
              <a:rPr lang="en-US" altLang="zh-CN" sz="2400" b="1" strike="noStrike" noProof="1"/>
              <a:t>Collaboration of Profs across the nation.</a:t>
            </a:r>
          </a:p>
          <a:p>
            <a:pPr marL="609600" indent="-609600" fontAlgn="base">
              <a:lnSpc>
                <a:spcPct val="90000"/>
              </a:lnSpc>
            </a:pPr>
            <a:r>
              <a:rPr lang="en-US" altLang="zh-CN" sz="2400" b="1" strike="noStrike" noProof="1">
                <a:solidFill>
                  <a:schemeClr val="bg1">
                    <a:lumMod val="65000"/>
                  </a:schemeClr>
                </a:solidFill>
              </a:rPr>
              <a:t>Might be the best CN self-learning slides in this country.</a:t>
            </a:r>
            <a:endParaRPr lang="en-US" altLang="zh-CN" sz="2400" b="1" strike="noStrike" noProof="1"/>
          </a:p>
          <a:p>
            <a:pPr marL="609600" indent="-609600" fontAlgn="base">
              <a:lnSpc>
                <a:spcPct val="90000"/>
              </a:lnSpc>
            </a:pPr>
            <a:endParaRPr lang="en-US" altLang="zh-CN" sz="2400" b="1" strike="noStrike" noProof="1"/>
          </a:p>
          <a:p>
            <a:pPr marL="609600" indent="-609600" fontAlgn="base">
              <a:lnSpc>
                <a:spcPct val="90000"/>
              </a:lnSpc>
            </a:pPr>
            <a:endParaRPr lang="en-US" altLang="zh-CN" sz="2400" b="1" strike="noStrike" noProof="1"/>
          </a:p>
          <a:p>
            <a:pPr marL="609600" indent="-609600" fontAlgn="base">
              <a:lnSpc>
                <a:spcPct val="90000"/>
              </a:lnSpc>
            </a:pPr>
            <a:endParaRPr lang="zh-CN" altLang="en-US" sz="2400" b="1" strike="noStrike" noProof="1"/>
          </a:p>
          <a:p>
            <a:pPr marL="609600" indent="-609600" fontAlgn="base">
              <a:lnSpc>
                <a:spcPct val="90000"/>
              </a:lnSpc>
            </a:pPr>
            <a:r>
              <a:rPr lang="zh-CN" altLang="en-US" sz="2400" b="1" strike="noStrike" noProof="1">
                <a:sym typeface="+mn-ea"/>
              </a:rPr>
              <a:t>https://cloud.tsinghua.edu.cn/d/4b12b05d30dc435688c3/</a:t>
            </a:r>
          </a:p>
          <a:p>
            <a:pPr marL="609600" indent="-609600" fontAlgn="base">
              <a:lnSpc>
                <a:spcPct val="90000"/>
              </a:lnSpc>
            </a:pPr>
            <a:endParaRPr lang="zh-CN" altLang="en-US" sz="2400" b="1" strike="noStrike" noProof="1"/>
          </a:p>
          <a:p>
            <a:pPr marL="609600" indent="-609600" fontAlgn="base">
              <a:lnSpc>
                <a:spcPct val="90000"/>
              </a:lnSpc>
            </a:pPr>
            <a:endParaRPr lang="en-US" altLang="zh-CN" sz="2400" b="1" strike="noStrike" noProof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>
                <a:solidFill>
                  <a:srgbClr val="FF0000"/>
                </a:solidFill>
              </a:rPr>
              <a:t>Session 1</a:t>
            </a:r>
          </a:p>
        </p:txBody>
      </p:sp>
      <p:sp>
        <p:nvSpPr>
          <p:cNvPr id="32770" name="Rectangle 3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lstStyle/>
          <a:p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What is the Networks </a:t>
            </a:r>
          </a:p>
          <a:p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Classify Computer Networks</a:t>
            </a: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1125538"/>
            <a:ext cx="7467600" cy="5111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4" name="Rectangle 4"/>
          <p:cNvSpPr/>
          <p:nvPr/>
        </p:nvSpPr>
        <p:spPr>
          <a:xfrm>
            <a:off x="684213" y="333375"/>
            <a:ext cx="8459787" cy="647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eaLnBrk="0" hangingPunct="0"/>
            <a:r>
              <a:rPr lang="en-US" altLang="zh-CN" sz="4000" b="1">
                <a:solidFill>
                  <a:schemeClr val="tx2"/>
                </a:solidFill>
                <a:latin typeface="Century Gothic" panose="020B0502020202020204" pitchFamily="34" charset="0"/>
              </a:rPr>
              <a:t>What is the networks in general ?</a:t>
            </a:r>
            <a:endParaRPr lang="zh-CN" altLang="en-US" sz="4000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sz="3600"/>
              <a:t>What is “Computer Networks”</a:t>
            </a:r>
          </a:p>
        </p:txBody>
      </p:sp>
      <p:sp>
        <p:nvSpPr>
          <p:cNvPr id="34818" name="Rectangle 3"/>
          <p:cNvSpPr>
            <a:spLocks noGrp="1"/>
          </p:cNvSpPr>
          <p:nvPr>
            <p:ph idx="1"/>
          </p:nvPr>
        </p:nvSpPr>
        <p:spPr>
          <a:xfrm>
            <a:off x="685800" y="1125538"/>
            <a:ext cx="7989888" cy="5183187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Computer: CPU + MEM + Peripherals.</a:t>
            </a:r>
          </a:p>
          <a:p>
            <a:pPr>
              <a:lnSpc>
                <a:spcPct val="90000"/>
              </a:lnSpc>
            </a:pPr>
            <a:r>
              <a:rPr lang="en-US" altLang="zh-CN" sz="2800" dirty="0"/>
              <a:t>Basic Concept of Computer Networks:</a:t>
            </a:r>
          </a:p>
          <a:p>
            <a:pPr lvl="1">
              <a:lnSpc>
                <a:spcPct val="125000"/>
              </a:lnSpc>
            </a:pPr>
            <a:r>
              <a:rPr lang="en-US" altLang="zh-CN" sz="2400" dirty="0"/>
              <a:t>A collection of autonomous computers interconnected.</a:t>
            </a:r>
          </a:p>
          <a:p>
            <a:pPr lvl="2">
              <a:lnSpc>
                <a:spcPct val="125000"/>
              </a:lnSpc>
            </a:pPr>
            <a:r>
              <a:rPr lang="en-US" altLang="zh-CN" sz="2000" dirty="0"/>
              <a:t>Interconnected: Be able to exchange information</a:t>
            </a:r>
          </a:p>
          <a:p>
            <a:pPr lvl="2">
              <a:lnSpc>
                <a:spcPct val="125000"/>
              </a:lnSpc>
            </a:pPr>
            <a:r>
              <a:rPr lang="en-US" altLang="zh-CN" sz="2000" dirty="0"/>
              <a:t>Autonomous: Be able to handle independently</a:t>
            </a:r>
          </a:p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Host/Computer toward Distributed System:</a:t>
            </a:r>
          </a:p>
          <a:p>
            <a:pPr lvl="1">
              <a:lnSpc>
                <a:spcPct val="125000"/>
              </a:lnSpc>
            </a:pPr>
            <a:r>
              <a:rPr lang="en-US" altLang="zh-CN" sz="2400" dirty="0"/>
              <a:t> Multi</a:t>
            </a:r>
            <a:r>
              <a:rPr lang="zh-CN" altLang="en-US" sz="2400" dirty="0"/>
              <a:t>－</a:t>
            </a:r>
            <a:r>
              <a:rPr lang="en-US" altLang="zh-CN" sz="2400" dirty="0"/>
              <a:t>Tasks</a:t>
            </a:r>
            <a:r>
              <a:rPr lang="zh-CN" altLang="en-US" sz="2400" dirty="0"/>
              <a:t>，</a:t>
            </a:r>
            <a:r>
              <a:rPr lang="en-US" altLang="zh-CN" sz="2400" dirty="0"/>
              <a:t>Multi-Users, Multi-Cores… </a:t>
            </a:r>
          </a:p>
          <a:p>
            <a:pPr>
              <a:lnSpc>
                <a:spcPct val="125000"/>
              </a:lnSpc>
            </a:pPr>
            <a:r>
              <a:rPr lang="en-US" altLang="zh-CN" sz="2800" dirty="0"/>
              <a:t>In modern and broad sense of CN:</a:t>
            </a:r>
          </a:p>
          <a:p>
            <a:pPr lvl="1">
              <a:lnSpc>
                <a:spcPct val="125000"/>
              </a:lnSpc>
            </a:pPr>
            <a:r>
              <a:rPr lang="en-US" altLang="zh-CN" sz="2400" dirty="0"/>
              <a:t>Network is the Computer (Complicated &amp; Ind.)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/>
          </p:cNvSpPr>
          <p:nvPr>
            <p:ph type="title"/>
          </p:nvPr>
        </p:nvSpPr>
        <p:spPr>
          <a:xfrm>
            <a:off x="684213" y="333375"/>
            <a:ext cx="7991475" cy="647700"/>
          </a:xfrm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/>
              <a:t>Network History</a:t>
            </a:r>
            <a:endParaRPr lang="zh-CN" altLang="en-US" sz="3200">
              <a:solidFill>
                <a:srgbClr val="FF0000"/>
              </a:solidFill>
            </a:endParaRPr>
          </a:p>
        </p:txBody>
      </p:sp>
      <p:sp>
        <p:nvSpPr>
          <p:cNvPr id="35842" name="文本框 1"/>
          <p:cNvSpPr txBox="1"/>
          <p:nvPr/>
        </p:nvSpPr>
        <p:spPr>
          <a:xfrm>
            <a:off x="684213" y="2873375"/>
            <a:ext cx="7718425" cy="18145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2800">
                <a:latin typeface="Arial" panose="020B0604020202020204" pitchFamily="34" charset="0"/>
              </a:rPr>
              <a:t>An example work from previous students</a:t>
            </a:r>
          </a:p>
          <a:p>
            <a:endParaRPr lang="en-US" altLang="zh-CN" sz="2800">
              <a:latin typeface="Arial" panose="020B0604020202020204" pitchFamily="34" charset="0"/>
            </a:endParaRPr>
          </a:p>
          <a:p>
            <a:endParaRPr lang="en-US" altLang="zh-CN" sz="2800">
              <a:latin typeface="Arial" panose="020B0604020202020204" pitchFamily="34" charset="0"/>
            </a:endParaRPr>
          </a:p>
          <a:p>
            <a:r>
              <a:rPr lang="en-US" altLang="zh-CN" sz="2800">
                <a:latin typeface="Arial" panose="020B0604020202020204" pitchFamily="34" charset="0"/>
              </a:rPr>
              <a:t>Pros &amp; Cons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sz="3600">
                <a:latin typeface="圆体-简" charset="-122"/>
                <a:ea typeface="圆体-简" charset="-122"/>
              </a:rPr>
              <a:t>Syllabus</a:t>
            </a:r>
            <a:r>
              <a:rPr lang="zh-CN" altLang="en-US" sz="3600">
                <a:latin typeface="圆体-简" charset="-122"/>
                <a:ea typeface="圆体-简" charset="-122"/>
              </a:rPr>
              <a:t> 课程大纲</a:t>
            </a:r>
            <a:endParaRPr lang="en-US" altLang="zh-CN" sz="3600">
              <a:latin typeface="圆体-简" charset="-122"/>
              <a:ea typeface="圆体-简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116013" y="1557338"/>
          <a:ext cx="7013575" cy="3970335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522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311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Arial" panose="020B0604020202020204" pitchFamily="34" charset="0"/>
                        </a:rPr>
                        <a:t>Course Title</a:t>
                      </a:r>
                      <a:endParaRPr lang="en-US" sz="12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</a:rPr>
                        <a:t>Computer Networks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8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Arial" panose="020B0604020202020204" pitchFamily="34" charset="0"/>
                        </a:rPr>
                        <a:t>Course Category</a:t>
                      </a:r>
                      <a:endParaRPr lang="en-US" sz="1200" b="1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</a:rPr>
                        <a:t>Disciplinary Basic Course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Arial" panose="020B0604020202020204" pitchFamily="34" charset="0"/>
                        </a:rPr>
                        <a:t>Course Nature</a:t>
                      </a:r>
                      <a:endParaRPr lang="en-US" sz="12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</a:rPr>
                        <a:t>Compulsory Course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62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Arial" panose="020B0604020202020204" pitchFamily="34" charset="0"/>
                        </a:rPr>
                        <a:t>Class Hours</a:t>
                      </a:r>
                      <a:endParaRPr lang="en-US" sz="12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</a:rPr>
                        <a:t>64 teaching sessions, including 16 lab sessions</a:t>
                      </a:r>
                      <a:endParaRPr lang="en-US" sz="12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Arial" panose="020B0604020202020204" pitchFamily="34" charset="0"/>
                        </a:rPr>
                        <a:t>Credits</a:t>
                      </a:r>
                      <a:endParaRPr lang="en-US" sz="12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</a:rPr>
                        <a:t>3.5</a:t>
                      </a:r>
                      <a:endParaRPr lang="en-US" sz="12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Arial" panose="020B0604020202020204" pitchFamily="34" charset="0"/>
                        </a:rPr>
                        <a:t>Semester</a:t>
                      </a:r>
                      <a:endParaRPr lang="en-US" sz="12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</a:rPr>
                        <a:t>The fifth semester</a:t>
                      </a:r>
                      <a:endParaRPr lang="en-US" sz="12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Arial" panose="020B0604020202020204" pitchFamily="34" charset="0"/>
                        </a:rPr>
                        <a:t>Institute</a:t>
                      </a:r>
                      <a:endParaRPr lang="en-US" sz="12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</a:rPr>
                        <a:t>School of Computer Science and Engineering</a:t>
                      </a:r>
                      <a:endParaRPr lang="en-US" sz="12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25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Arial" panose="020B0604020202020204" pitchFamily="34" charset="0"/>
                        </a:rPr>
                        <a:t>Program Oriented</a:t>
                      </a:r>
                      <a:endParaRPr lang="en-US" sz="1200" b="1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</a:rPr>
                        <a:t>Computer science and technology, network engineering, information security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85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Arial" panose="020B0604020202020204" pitchFamily="34" charset="0"/>
                        </a:rPr>
                        <a:t>Teaching Language</a:t>
                      </a:r>
                      <a:endParaRPr lang="en-US" sz="1200" b="1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</a:rPr>
                        <a:t>English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78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Arial" panose="020B0604020202020204" pitchFamily="34" charset="0"/>
                        </a:rPr>
                        <a:t>Prerequisites</a:t>
                      </a:r>
                      <a:endParaRPr lang="en-US" sz="1200" b="1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</a:rPr>
                        <a:t>Foundations of Computer Science, Computer Organization and Architecture</a:t>
                      </a:r>
                      <a:endParaRPr lang="en-US" sz="12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2"/>
          <p:cNvPicPr>
            <a:picLocks noChangeAspect="1"/>
          </p:cNvPicPr>
          <p:nvPr/>
        </p:nvPicPr>
        <p:blipFill>
          <a:blip r:embed="rId2"/>
          <a:srcRect l="12221" r="19296" b="57733"/>
          <a:stretch>
            <a:fillRect/>
          </a:stretch>
        </p:blipFill>
        <p:spPr>
          <a:xfrm>
            <a:off x="1187450" y="1196975"/>
            <a:ext cx="6481763" cy="2160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66" name="Rectangle 3"/>
          <p:cNvSpPr/>
          <p:nvPr/>
        </p:nvSpPr>
        <p:spPr>
          <a:xfrm>
            <a:off x="684213" y="333375"/>
            <a:ext cx="8459787" cy="647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eaLnBrk="0" hangingPunct="0"/>
            <a:r>
              <a:rPr lang="en-US" altLang="zh-CN" sz="4000" b="1">
                <a:solidFill>
                  <a:schemeClr val="tx2"/>
                </a:solidFill>
                <a:latin typeface="Century Gothic" panose="020B0502020202020204" pitchFamily="34" charset="0"/>
              </a:rPr>
              <a:t>Communication networks  ?</a:t>
            </a:r>
            <a:endParaRPr lang="zh-CN" altLang="en-US" sz="4000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684213" y="5661025"/>
            <a:ext cx="2305050" cy="431800"/>
          </a:xfrm>
          <a:prstGeom prst="rect">
            <a:avLst/>
          </a:prstGeom>
          <a:solidFill>
            <a:srgbClr val="FFCC66"/>
          </a:solidFill>
          <a:ln w="9525">
            <a:solidFill>
              <a:srgbClr val="FF9933"/>
            </a:solidFill>
            <a:miter lim="800000"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  <a:sym typeface="+mn-ea"/>
              </a:rPr>
              <a:t>Data Networks</a:t>
            </a:r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6229350" y="5659438"/>
            <a:ext cx="2160588" cy="431800"/>
          </a:xfrm>
          <a:prstGeom prst="rect">
            <a:avLst/>
          </a:prstGeom>
          <a:solidFill>
            <a:srgbClr val="FFCC66"/>
          </a:solidFill>
          <a:ln w="9525">
            <a:solidFill>
              <a:srgbClr val="FF9933"/>
            </a:solidFill>
            <a:miter lim="800000"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  <a:sym typeface="+mn-ea"/>
              </a:rPr>
              <a:t>Sensor Networks</a:t>
            </a: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2484438" y="4724400"/>
            <a:ext cx="4176713" cy="431800"/>
          </a:xfrm>
          <a:prstGeom prst="rect">
            <a:avLst/>
          </a:prstGeom>
          <a:solidFill>
            <a:srgbClr val="FFCC66"/>
          </a:solidFill>
          <a:ln w="9525">
            <a:solidFill>
              <a:srgbClr val="FF9933"/>
            </a:solidFill>
            <a:miter lim="800000"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  <a:sym typeface="+mn-ea"/>
              </a:rPr>
              <a:t>Computer Networks</a:t>
            </a:r>
          </a:p>
        </p:txBody>
      </p:sp>
      <p:sp>
        <p:nvSpPr>
          <p:cNvPr id="36870" name="Line 8"/>
          <p:cNvSpPr/>
          <p:nvPr/>
        </p:nvSpPr>
        <p:spPr>
          <a:xfrm>
            <a:off x="4572000" y="3284538"/>
            <a:ext cx="0" cy="504825"/>
          </a:xfrm>
          <a:prstGeom prst="line">
            <a:avLst/>
          </a:prstGeom>
          <a:ln w="9525" cap="flat" cmpd="sng">
            <a:solidFill>
              <a:srgbClr val="FF9933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871" name="AutoShape 9"/>
          <p:cNvSpPr/>
          <p:nvPr/>
        </p:nvSpPr>
        <p:spPr>
          <a:xfrm>
            <a:off x="4427538" y="3284538"/>
            <a:ext cx="215900" cy="504825"/>
          </a:xfrm>
          <a:prstGeom prst="downArrow">
            <a:avLst>
              <a:gd name="adj1" fmla="val 50000"/>
              <a:gd name="adj2" fmla="val 58358"/>
            </a:avLst>
          </a:prstGeom>
          <a:solidFill>
            <a:srgbClr val="FFCC66"/>
          </a:solidFill>
          <a:ln w="9525">
            <a:noFill/>
          </a:ln>
        </p:spPr>
        <p:txBody>
          <a:bodyPr wrap="none" anchor="ctr" anchorCtr="0"/>
          <a:lstStyle/>
          <a:p>
            <a:pPr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36872" name="AutoShape 10"/>
          <p:cNvSpPr/>
          <p:nvPr/>
        </p:nvSpPr>
        <p:spPr>
          <a:xfrm>
            <a:off x="4427538" y="5157788"/>
            <a:ext cx="215900" cy="504825"/>
          </a:xfrm>
          <a:prstGeom prst="downArrow">
            <a:avLst>
              <a:gd name="adj1" fmla="val 50000"/>
              <a:gd name="adj2" fmla="val 58358"/>
            </a:avLst>
          </a:prstGeom>
          <a:solidFill>
            <a:srgbClr val="FFCC66"/>
          </a:solidFill>
          <a:ln w="9525">
            <a:noFill/>
          </a:ln>
        </p:spPr>
        <p:txBody>
          <a:bodyPr wrap="none" anchor="ctr" anchorCtr="0"/>
          <a:lstStyle/>
          <a:p>
            <a:pPr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36873" name="AutoShape 11"/>
          <p:cNvSpPr/>
          <p:nvPr/>
        </p:nvSpPr>
        <p:spPr>
          <a:xfrm>
            <a:off x="2557463" y="5156200"/>
            <a:ext cx="215900" cy="504825"/>
          </a:xfrm>
          <a:prstGeom prst="downArrow">
            <a:avLst>
              <a:gd name="adj1" fmla="val 50000"/>
              <a:gd name="adj2" fmla="val 58358"/>
            </a:avLst>
          </a:prstGeom>
          <a:solidFill>
            <a:srgbClr val="FFCC66"/>
          </a:solidFill>
          <a:ln w="9525">
            <a:noFill/>
          </a:ln>
        </p:spPr>
        <p:txBody>
          <a:bodyPr wrap="none" anchor="ctr" anchorCtr="0"/>
          <a:lstStyle/>
          <a:p>
            <a:pPr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47116" name="Rectangle 12"/>
          <p:cNvSpPr>
            <a:spLocks noChangeArrowheads="1"/>
          </p:cNvSpPr>
          <p:nvPr/>
        </p:nvSpPr>
        <p:spPr bwMode="auto">
          <a:xfrm>
            <a:off x="3419475" y="5661025"/>
            <a:ext cx="2305050" cy="431800"/>
          </a:xfrm>
          <a:prstGeom prst="rect">
            <a:avLst/>
          </a:prstGeom>
          <a:solidFill>
            <a:srgbClr val="FFCC66"/>
          </a:solidFill>
          <a:ln w="9525">
            <a:solidFill>
              <a:srgbClr val="FF9933"/>
            </a:solidFill>
            <a:miter lim="800000"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  <a:sym typeface="+mn-ea"/>
              </a:rPr>
              <a:t>Internet: NGI,NGN</a:t>
            </a:r>
          </a:p>
        </p:txBody>
      </p:sp>
      <p:sp>
        <p:nvSpPr>
          <p:cNvPr id="36875" name="AutoShape 13"/>
          <p:cNvSpPr/>
          <p:nvPr/>
        </p:nvSpPr>
        <p:spPr>
          <a:xfrm>
            <a:off x="6445250" y="5156200"/>
            <a:ext cx="215900" cy="504825"/>
          </a:xfrm>
          <a:prstGeom prst="downArrow">
            <a:avLst>
              <a:gd name="adj1" fmla="val 50000"/>
              <a:gd name="adj2" fmla="val 58358"/>
            </a:avLst>
          </a:prstGeom>
          <a:solidFill>
            <a:srgbClr val="FFCC66"/>
          </a:solidFill>
          <a:ln w="9525">
            <a:noFill/>
          </a:ln>
        </p:spPr>
        <p:txBody>
          <a:bodyPr wrap="none" anchor="ctr" anchorCtr="0"/>
          <a:lstStyle/>
          <a:p>
            <a:pPr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47118" name="Rectangle 14"/>
          <p:cNvSpPr>
            <a:spLocks noChangeArrowheads="1"/>
          </p:cNvSpPr>
          <p:nvPr/>
        </p:nvSpPr>
        <p:spPr bwMode="auto">
          <a:xfrm>
            <a:off x="2484438" y="3789363"/>
            <a:ext cx="4176713" cy="431800"/>
          </a:xfrm>
          <a:prstGeom prst="rect">
            <a:avLst/>
          </a:prstGeom>
          <a:solidFill>
            <a:srgbClr val="FFCC66"/>
          </a:solidFill>
          <a:ln w="9525">
            <a:solidFill>
              <a:srgbClr val="FF9933"/>
            </a:solidFill>
            <a:miter lim="800000"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  <a:sym typeface="+mn-ea"/>
              </a:rPr>
              <a:t>Digital/Data Communication</a:t>
            </a:r>
          </a:p>
        </p:txBody>
      </p:sp>
      <p:sp>
        <p:nvSpPr>
          <p:cNvPr id="36877" name="AutoShape 15"/>
          <p:cNvSpPr/>
          <p:nvPr/>
        </p:nvSpPr>
        <p:spPr>
          <a:xfrm>
            <a:off x="4427538" y="4221163"/>
            <a:ext cx="215900" cy="504825"/>
          </a:xfrm>
          <a:prstGeom prst="downArrow">
            <a:avLst>
              <a:gd name="adj1" fmla="val 50000"/>
              <a:gd name="adj2" fmla="val 58358"/>
            </a:avLst>
          </a:prstGeom>
          <a:solidFill>
            <a:srgbClr val="FFCC66"/>
          </a:solidFill>
          <a:ln w="9525">
            <a:noFill/>
          </a:ln>
        </p:spPr>
        <p:txBody>
          <a:bodyPr wrap="none" anchor="ctr" anchorCtr="0"/>
          <a:lstStyle/>
          <a:p>
            <a:pPr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36878" name="Rectangle 16"/>
          <p:cNvSpPr/>
          <p:nvPr/>
        </p:nvSpPr>
        <p:spPr>
          <a:xfrm>
            <a:off x="755650" y="2852738"/>
            <a:ext cx="936625" cy="100806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lstStyle/>
          <a:p>
            <a:pPr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sz="3600"/>
              <a:t>Computer networks:</a:t>
            </a:r>
          </a:p>
        </p:txBody>
      </p:sp>
      <p:sp>
        <p:nvSpPr>
          <p:cNvPr id="37890" name="Rectangle 4"/>
          <p:cNvSpPr/>
          <p:nvPr/>
        </p:nvSpPr>
        <p:spPr>
          <a:xfrm>
            <a:off x="566738" y="5445125"/>
            <a:ext cx="8001000" cy="5746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2800" b="1">
                <a:solidFill>
                  <a:schemeClr val="accent2"/>
                </a:solidFill>
                <a:latin typeface="Century Gothic" panose="020B0502020202020204" pitchFamily="34" charset="0"/>
                <a:ea typeface="华文细黑" panose="02010600040101010101" pitchFamily="2" charset="-122"/>
              </a:rPr>
              <a:t>A stream of packets from sender to receiver</a:t>
            </a:r>
          </a:p>
        </p:txBody>
      </p:sp>
      <p:pic>
        <p:nvPicPr>
          <p:cNvPr id="37891" name="Picture 5" descr="1-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557338"/>
            <a:ext cx="8393112" cy="34083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/>
              <a:t>So many different:</a:t>
            </a:r>
          </a:p>
        </p:txBody>
      </p:sp>
      <p:sp>
        <p:nvSpPr>
          <p:cNvPr id="38914" name="Rectangle 3"/>
          <p:cNvSpPr>
            <a:spLocks noGrp="1"/>
          </p:cNvSpPr>
          <p:nvPr>
            <p:ph idx="1"/>
          </p:nvPr>
        </p:nvSpPr>
        <p:spPr>
          <a:xfrm>
            <a:off x="685800" y="1125538"/>
            <a:ext cx="7989888" cy="5183187"/>
          </a:xfrm>
          <a:ln/>
        </p:spPr>
        <p:txBody>
          <a:bodyPr vert="horz" wrap="square" lIns="91440" tIns="45720" rIns="91440" bIns="45720" anchor="t" anchorCtr="0"/>
          <a:lstStyle/>
          <a:p>
            <a:pPr marL="609600" indent="-609600">
              <a:buAutoNum type="arabicPeriod"/>
            </a:pPr>
            <a:r>
              <a:rPr lang="en-US" altLang="zh-CN" sz="2800"/>
              <a:t>Variety of Size</a:t>
            </a:r>
          </a:p>
          <a:p>
            <a:pPr marL="609600" indent="-609600">
              <a:buAutoNum type="arabicPeriod"/>
            </a:pPr>
            <a:r>
              <a:rPr lang="en-US" altLang="zh-CN" sz="2800"/>
              <a:t>Variety of Topology</a:t>
            </a:r>
          </a:p>
          <a:p>
            <a:pPr marL="609600" indent="-609600">
              <a:buAutoNum type="arabicPeriod"/>
            </a:pPr>
            <a:r>
              <a:rPr lang="en-US" altLang="zh-CN" sz="2800"/>
              <a:t>Variety of Speed/Bandwidth</a:t>
            </a:r>
          </a:p>
          <a:p>
            <a:pPr marL="609600" indent="-609600">
              <a:buAutoNum type="arabicPeriod"/>
            </a:pPr>
            <a:r>
              <a:rPr lang="en-US" altLang="zh-CN" sz="2800"/>
              <a:t>Variety of Transmission Medium</a:t>
            </a:r>
          </a:p>
          <a:p>
            <a:pPr marL="609600" indent="-609600">
              <a:buAutoNum type="arabicPeriod"/>
            </a:pPr>
            <a:r>
              <a:rPr lang="en-US" altLang="zh-CN" sz="2800"/>
              <a:t>Variety of Communication Tech.</a:t>
            </a:r>
          </a:p>
          <a:p>
            <a:pPr marL="609600" indent="-609600">
              <a:buAutoNum type="arabicPeriod"/>
            </a:pPr>
            <a:r>
              <a:rPr lang="en-US" altLang="zh-CN" sz="2800"/>
              <a:t>Variety of Communication mode/BD</a:t>
            </a:r>
          </a:p>
          <a:p>
            <a:pPr marL="609600" indent="-609600">
              <a:buAutoNum type="arabicPeriod"/>
            </a:pPr>
            <a:r>
              <a:rPr lang="en-US" altLang="zh-CN" sz="2800"/>
              <a:t>Variety of Services</a:t>
            </a:r>
          </a:p>
          <a:p>
            <a:pPr marL="609600" indent="-609600">
              <a:buAutoNum type="arabicPeriod"/>
            </a:pPr>
            <a:r>
              <a:rPr lang="en-US" altLang="zh-CN" sz="2800"/>
              <a:t>Variety of Applicants/Usage</a:t>
            </a:r>
          </a:p>
        </p:txBody>
      </p:sp>
      <p:sp>
        <p:nvSpPr>
          <p:cNvPr id="38915" name="Text Box 4"/>
          <p:cNvSpPr txBox="1"/>
          <p:nvPr/>
        </p:nvSpPr>
        <p:spPr>
          <a:xfrm>
            <a:off x="395288" y="5661025"/>
            <a:ext cx="8424862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342900" indent="-342900" algn="ctr" eaLnBrk="0" hangingPunct="0">
              <a:spcBef>
                <a:spcPct val="20000"/>
              </a:spcBef>
            </a:pPr>
            <a:r>
              <a:rPr lang="zh-CN" altLang="en-US" sz="2800" b="1">
                <a:solidFill>
                  <a:schemeClr val="accent2"/>
                </a:solidFill>
                <a:latin typeface="Century Gothic" panose="020B0502020202020204" pitchFamily="34" charset="0"/>
                <a:ea typeface="华文细黑" panose="02010600040101010101" pitchFamily="2" charset="-122"/>
              </a:rPr>
              <a:t>研究方法：</a:t>
            </a:r>
            <a:r>
              <a:rPr lang="en-US" altLang="zh-CN" b="1">
                <a:solidFill>
                  <a:schemeClr val="accent2"/>
                </a:solidFill>
                <a:latin typeface="Century Gothic" panose="020B0502020202020204" pitchFamily="34" charset="0"/>
              </a:rPr>
              <a:t>Think about Library 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/>
          <p:cNvPicPr>
            <a:picLocks noChangeAspect="1"/>
          </p:cNvPicPr>
          <p:nvPr/>
        </p:nvPicPr>
        <p:blipFill>
          <a:blip r:embed="rId2"/>
          <a:srcRect t="5719" b="25024"/>
          <a:stretch>
            <a:fillRect/>
          </a:stretch>
        </p:blipFill>
        <p:spPr>
          <a:xfrm>
            <a:off x="684213" y="1052513"/>
            <a:ext cx="7705725" cy="5229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38" name="Rectangle 3"/>
          <p:cNvSpPr/>
          <p:nvPr/>
        </p:nvSpPr>
        <p:spPr>
          <a:xfrm>
            <a:off x="611188" y="260350"/>
            <a:ext cx="8137525" cy="7207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eaLnBrk="0" hangingPunct="0"/>
            <a:r>
              <a:rPr lang="en-US" altLang="zh-CN" sz="4000" b="1">
                <a:solidFill>
                  <a:schemeClr val="tx2"/>
                </a:solidFill>
                <a:latin typeface="Century Gothic" panose="020B0502020202020204" pitchFamily="34" charset="0"/>
              </a:rPr>
              <a:t>Networks Classify in Size</a:t>
            </a:r>
            <a:endParaRPr lang="zh-CN" altLang="en-US" sz="4000" b="1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2"/>
          <p:cNvPicPr>
            <a:picLocks noChangeAspect="1"/>
          </p:cNvPicPr>
          <p:nvPr/>
        </p:nvPicPr>
        <p:blipFill>
          <a:blip r:embed="rId2"/>
          <a:srcRect l="4054" t="8643" b="3204"/>
          <a:stretch>
            <a:fillRect/>
          </a:stretch>
        </p:blipFill>
        <p:spPr>
          <a:xfrm>
            <a:off x="1116013" y="1125538"/>
            <a:ext cx="5903912" cy="42402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2" name="Rectangle 3"/>
          <p:cNvSpPr/>
          <p:nvPr/>
        </p:nvSpPr>
        <p:spPr>
          <a:xfrm>
            <a:off x="250825" y="5516563"/>
            <a:ext cx="8686800" cy="7016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en-US" altLang="zh-CN" sz="2000" b="1">
                <a:solidFill>
                  <a:schemeClr val="accent2"/>
                </a:solidFill>
                <a:latin typeface="Century Gothic" panose="020B0502020202020204" pitchFamily="34" charset="0"/>
              </a:rPr>
              <a:t>Widely used to connect pc and workstations in company offices and factories to share resources (e.g., printers) and exchange information</a:t>
            </a:r>
          </a:p>
        </p:txBody>
      </p:sp>
      <p:sp>
        <p:nvSpPr>
          <p:cNvPr id="40963" name="Rectangle 7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/>
              <a:t>Local Area Networks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sz="3600"/>
              <a:t>Local/Metropolitan Area Networks</a:t>
            </a:r>
            <a:endParaRPr lang="zh-CN" altLang="en-US" sz="3600"/>
          </a:p>
        </p:txBody>
      </p:sp>
      <p:pic>
        <p:nvPicPr>
          <p:cNvPr id="41986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412875"/>
            <a:ext cx="8001000" cy="44370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2"/>
          <p:cNvPicPr>
            <a:picLocks noChangeAspect="1"/>
          </p:cNvPicPr>
          <p:nvPr/>
        </p:nvPicPr>
        <p:blipFill>
          <a:blip r:embed="rId2"/>
          <a:srcRect t="14305"/>
          <a:stretch>
            <a:fillRect/>
          </a:stretch>
        </p:blipFill>
        <p:spPr>
          <a:xfrm>
            <a:off x="684213" y="1125538"/>
            <a:ext cx="5791200" cy="3879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0" name="Rectangle 3"/>
          <p:cNvSpPr/>
          <p:nvPr/>
        </p:nvSpPr>
        <p:spPr>
          <a:xfrm>
            <a:off x="381000" y="5013325"/>
            <a:ext cx="8294688" cy="11906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en-US" altLang="zh-CN" sz="1800" b="1">
                <a:latin typeface="Century Gothic" panose="020B0502020202020204" pitchFamily="34" charset="0"/>
              </a:rPr>
              <a:t>Some common WAN technologies are:</a:t>
            </a:r>
          </a:p>
          <a:p>
            <a:pPr eaLnBrk="0" hangingPunct="0"/>
            <a:r>
              <a:rPr lang="en-US" altLang="zh-CN" sz="1800" b="1">
                <a:latin typeface="Century Gothic" panose="020B0502020202020204" pitchFamily="34" charset="0"/>
              </a:rPr>
              <a:t>•</a:t>
            </a:r>
            <a:r>
              <a:rPr lang="en-US" altLang="zh-CN" sz="1800" b="1">
                <a:solidFill>
                  <a:schemeClr val="accent2"/>
                </a:solidFill>
                <a:latin typeface="Century Gothic" panose="020B0502020202020204" pitchFamily="34" charset="0"/>
              </a:rPr>
              <a:t>Frame-Relay/ATM</a:t>
            </a:r>
            <a:r>
              <a:rPr lang="en-US" altLang="zh-CN" sz="1800" b="1">
                <a:latin typeface="Century Gothic" panose="020B0502020202020204" pitchFamily="34" charset="0"/>
              </a:rPr>
              <a:t> (Asynchronous Transfer Mode) : 64Kbps – 155Mbps  </a:t>
            </a:r>
          </a:p>
          <a:p>
            <a:pPr eaLnBrk="0" hangingPunct="0"/>
            <a:r>
              <a:rPr lang="en-US" altLang="zh-CN" sz="1800" b="1">
                <a:latin typeface="Century Gothic" panose="020B0502020202020204" pitchFamily="34" charset="0"/>
              </a:rPr>
              <a:t>•</a:t>
            </a:r>
            <a:r>
              <a:rPr lang="en-US" altLang="zh-CN" sz="1800" b="1">
                <a:solidFill>
                  <a:schemeClr val="accent2"/>
                </a:solidFill>
                <a:latin typeface="Century Gothic" panose="020B0502020202020204" pitchFamily="34" charset="0"/>
              </a:rPr>
              <a:t>E/T-Carrier Series</a:t>
            </a:r>
            <a:r>
              <a:rPr lang="en-US" altLang="zh-CN" sz="1800" b="1">
                <a:latin typeface="Century Gothic" panose="020B0502020202020204" pitchFamily="34" charset="0"/>
              </a:rPr>
              <a:t> (in U.S.:T1, T3, etc.) : 1.5Mbps/2Mbps – 155Mbps   </a:t>
            </a:r>
          </a:p>
          <a:p>
            <a:pPr eaLnBrk="0" hangingPunct="0"/>
            <a:r>
              <a:rPr lang="en-US" altLang="zh-CN" sz="1800" b="1">
                <a:latin typeface="Century Gothic" panose="020B0502020202020204" pitchFamily="34" charset="0"/>
              </a:rPr>
              <a:t>•</a:t>
            </a:r>
            <a:r>
              <a:rPr lang="en-US" altLang="zh-CN" sz="1800" b="1">
                <a:solidFill>
                  <a:schemeClr val="accent2"/>
                </a:solidFill>
                <a:latin typeface="Century Gothic" panose="020B0502020202020204" pitchFamily="34" charset="0"/>
              </a:rPr>
              <a:t>SONET/SONET </a:t>
            </a:r>
            <a:r>
              <a:rPr lang="en-US" altLang="zh-CN" sz="1800" b="1">
                <a:latin typeface="Century Gothic" panose="020B0502020202020204" pitchFamily="34" charset="0"/>
              </a:rPr>
              <a:t>(Synchronous Optical Network) : 155Mbps- 10G+</a:t>
            </a:r>
          </a:p>
        </p:txBody>
      </p:sp>
      <p:sp>
        <p:nvSpPr>
          <p:cNvPr id="43011" name="Rectangle 5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/>
              <a:t>Wide Area Networks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/>
              <a:t>Discussion(1)</a:t>
            </a:r>
          </a:p>
        </p:txBody>
      </p:sp>
      <p:sp>
        <p:nvSpPr>
          <p:cNvPr id="44034" name="Rectangle 3"/>
          <p:cNvSpPr>
            <a:spLocks noGrp="1"/>
          </p:cNvSpPr>
          <p:nvPr>
            <p:ph type="body" sz="half" idx="1"/>
          </p:nvPr>
        </p:nvSpPr>
        <p:spPr>
          <a:xfrm>
            <a:off x="668338" y="1412875"/>
            <a:ext cx="7847012" cy="574675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ClrTx/>
              <a:buSzTx/>
              <a:buFontTx/>
              <a:buNone/>
            </a:pPr>
            <a:r>
              <a:rPr lang="en-US" altLang="zh-CN" sz="2800" dirty="0"/>
              <a:t>Networks on this island (High Edu Mega City)</a:t>
            </a:r>
            <a:endParaRPr lang="zh-CN" altLang="en-US" sz="28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203575" y="2419350"/>
            <a:ext cx="316865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华文细黑" panose="02010600040101010101" pitchFamily="2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华文细黑" panose="0201060004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华文细黑" panose="0201060004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华文细黑" panose="0201060004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华文细黑" panose="02010600040101010101" pitchFamily="2" charset="-122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华文细黑" panose="02010600040101010101" pitchFamily="2" charset="-122"/>
                <a:sym typeface="+mn-ea"/>
              </a:rPr>
              <a:t>LAN or MAN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华文细黑" panose="02010600040101010101" pitchFamily="2" charset="-122"/>
              <a:sym typeface="+mn-ea"/>
            </a:endParaRPr>
          </a:p>
        </p:txBody>
      </p:sp>
      <p:pic>
        <p:nvPicPr>
          <p:cNvPr id="44036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225" y="3065463"/>
            <a:ext cx="3502025" cy="3100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7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38" y="3019425"/>
            <a:ext cx="4233862" cy="3073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/>
              <a:t>Network Topology:</a:t>
            </a:r>
          </a:p>
        </p:txBody>
      </p:sp>
      <p:sp>
        <p:nvSpPr>
          <p:cNvPr id="45058" name="Rectangle 3"/>
          <p:cNvSpPr>
            <a:spLocks noGrp="1"/>
          </p:cNvSpPr>
          <p:nvPr>
            <p:ph type="body" sz="half" idx="1"/>
          </p:nvPr>
        </p:nvSpPr>
        <p:spPr>
          <a:xfrm>
            <a:off x="685800" y="1125538"/>
            <a:ext cx="7847013" cy="574675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ClrTx/>
              <a:buSzTx/>
              <a:buFontTx/>
              <a:buNone/>
            </a:pPr>
            <a:r>
              <a:rPr lang="en-US" altLang="zh-CN" sz="2800"/>
              <a:t>Layout of inter-connections (</a:t>
            </a:r>
            <a:r>
              <a:rPr lang="zh-CN" altLang="en-US" sz="2800"/>
              <a:t>信道的分布方式</a:t>
            </a:r>
            <a:r>
              <a:rPr lang="en-US" altLang="zh-CN" sz="2800"/>
              <a:t>)</a:t>
            </a:r>
            <a:endParaRPr lang="zh-CN" altLang="en-US" sz="2800"/>
          </a:p>
        </p:txBody>
      </p:sp>
      <p:graphicFrame>
        <p:nvGraphicFramePr>
          <p:cNvPr id="45059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1187450" y="1700213"/>
          <a:ext cx="6553200" cy="446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905250" imgH="3333750" progId="Paint.Picture">
                  <p:embed/>
                </p:oleObj>
              </mc:Choice>
              <mc:Fallback>
                <p:oleObj r:id="rId2" imgW="3905250" imgH="333375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rcRect t="12706"/>
                      <a:stretch>
                        <a:fillRect/>
                      </a:stretch>
                    </p:blipFill>
                    <p:spPr>
                      <a:xfrm>
                        <a:off x="1187450" y="1700213"/>
                        <a:ext cx="6553200" cy="446405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/>
              <a:t>Discussion(2)</a:t>
            </a:r>
          </a:p>
        </p:txBody>
      </p:sp>
      <p:sp>
        <p:nvSpPr>
          <p:cNvPr id="46082" name="Rectangle 3"/>
          <p:cNvSpPr>
            <a:spLocks noGrp="1"/>
          </p:cNvSpPr>
          <p:nvPr>
            <p:ph type="body" sz="half" idx="1"/>
          </p:nvPr>
        </p:nvSpPr>
        <p:spPr>
          <a:xfrm>
            <a:off x="700088" y="1916113"/>
            <a:ext cx="7847012" cy="574675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ClrTx/>
              <a:buSzTx/>
              <a:buFontTx/>
              <a:buNone/>
            </a:pPr>
            <a:r>
              <a:rPr lang="en-US" altLang="zh-CN" sz="2800"/>
              <a:t>LAN</a:t>
            </a:r>
            <a:r>
              <a:rPr lang="zh-CN" altLang="en-US" sz="2800"/>
              <a:t> </a:t>
            </a:r>
            <a:r>
              <a:rPr lang="en-US" altLang="zh-CN" sz="2800"/>
              <a:t>in a house</a:t>
            </a:r>
            <a:endParaRPr lang="zh-CN" altLang="en-US" sz="2800"/>
          </a:p>
        </p:txBody>
      </p:sp>
      <p:pic>
        <p:nvPicPr>
          <p:cNvPr id="4608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3860800"/>
            <a:ext cx="3402013" cy="2212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5" y="1219200"/>
            <a:ext cx="5724525" cy="3432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sz="3600">
                <a:latin typeface="圆体-简" charset="-122"/>
                <a:ea typeface="圆体-简" charset="-122"/>
              </a:rPr>
              <a:t>Roadmap-Intro</a:t>
            </a:r>
            <a:endParaRPr lang="zh-CN" altLang="en-US" sz="2000">
              <a:latin typeface="圆体-简" charset="-122"/>
              <a:ea typeface="圆体-简" charset="-122"/>
            </a:endParaRPr>
          </a:p>
        </p:txBody>
      </p:sp>
      <p:sp>
        <p:nvSpPr>
          <p:cNvPr id="7170" name="矩形 4"/>
          <p:cNvSpPr/>
          <p:nvPr>
            <p:custDataLst>
              <p:tags r:id="rId1"/>
            </p:custDataLst>
          </p:nvPr>
        </p:nvSpPr>
        <p:spPr>
          <a:xfrm>
            <a:off x="1068388" y="4913313"/>
            <a:ext cx="1168400" cy="339725"/>
          </a:xfrm>
          <a:prstGeom prst="rect">
            <a:avLst/>
          </a:prstGeom>
          <a:solidFill>
            <a:srgbClr val="3069B4"/>
          </a:solidFill>
          <a:ln w="12700">
            <a:noFill/>
          </a:ln>
        </p:spPr>
        <p:txBody>
          <a:bodyPr anchor="ctr" anchorCtr="0"/>
          <a:lstStyle/>
          <a:p>
            <a:pPr algn="ctr"/>
            <a:r>
              <a:rPr lang="en-US" altLang="zh-CN" sz="1600">
                <a:latin typeface="Times New Roman" panose="02020603050405020304" pitchFamily="18" charset="0"/>
                <a:sym typeface="Arial" panose="020B0604020202020204" pitchFamily="34" charset="0"/>
              </a:rPr>
              <a:t>Physical L</a:t>
            </a:r>
            <a:endParaRPr lang="en-US" altLang="zh-CN" sz="16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236788" y="4575175"/>
            <a:ext cx="1166813" cy="338138"/>
          </a:xfrm>
          <a:prstGeom prst="rect">
            <a:avLst/>
          </a:prstGeom>
          <a:solidFill>
            <a:srgbClr val="15AA9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DLL</a:t>
            </a: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3403600" y="4237038"/>
            <a:ext cx="1168400" cy="338138"/>
          </a:xfrm>
          <a:prstGeom prst="rect">
            <a:avLst/>
          </a:prstGeom>
          <a:solidFill>
            <a:srgbClr val="8DB5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MAC subL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4572000" y="3898900"/>
            <a:ext cx="1168400" cy="338138"/>
          </a:xfrm>
          <a:prstGeom prst="rect">
            <a:avLst/>
          </a:prstGeom>
          <a:solidFill>
            <a:srgbClr val="F4A5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Network L</a:t>
            </a: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5740400" y="3559175"/>
            <a:ext cx="1166813" cy="339725"/>
          </a:xfrm>
          <a:prstGeom prst="rect">
            <a:avLst/>
          </a:prstGeom>
          <a:solidFill>
            <a:srgbClr val="BA433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4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Transport L</a:t>
            </a: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6907213" y="3221038"/>
            <a:ext cx="1168400" cy="338138"/>
          </a:xfrm>
          <a:prstGeom prst="rect">
            <a:avLst/>
          </a:prstGeom>
          <a:solidFill>
            <a:srgbClr val="9D9D9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App L</a:t>
            </a:r>
          </a:p>
        </p:txBody>
      </p:sp>
      <p:sp>
        <p:nvSpPr>
          <p:cNvPr id="12" name="直角三角形 11"/>
          <p:cNvSpPr/>
          <p:nvPr>
            <p:custDataLst>
              <p:tags r:id="rId7"/>
            </p:custDataLst>
          </p:nvPr>
        </p:nvSpPr>
        <p:spPr>
          <a:xfrm flipV="1">
            <a:off x="4565650" y="4237038"/>
            <a:ext cx="328613" cy="338138"/>
          </a:xfrm>
          <a:prstGeom prst="rtTriangle">
            <a:avLst/>
          </a:prstGeom>
          <a:solidFill>
            <a:srgbClr val="8DB54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直角三角形 12"/>
          <p:cNvSpPr/>
          <p:nvPr>
            <p:custDataLst>
              <p:tags r:id="rId8"/>
            </p:custDataLst>
          </p:nvPr>
        </p:nvSpPr>
        <p:spPr>
          <a:xfrm flipV="1">
            <a:off x="3403600" y="4575175"/>
            <a:ext cx="328613" cy="338138"/>
          </a:xfrm>
          <a:prstGeom prst="rtTriangle">
            <a:avLst/>
          </a:prstGeom>
          <a:solidFill>
            <a:srgbClr val="15AA9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直角三角形 13"/>
          <p:cNvSpPr/>
          <p:nvPr>
            <p:custDataLst>
              <p:tags r:id="rId9"/>
            </p:custDataLst>
          </p:nvPr>
        </p:nvSpPr>
        <p:spPr>
          <a:xfrm flipV="1">
            <a:off x="5740400" y="3898900"/>
            <a:ext cx="328613" cy="338138"/>
          </a:xfrm>
          <a:prstGeom prst="rtTriangle">
            <a:avLst/>
          </a:prstGeom>
          <a:solidFill>
            <a:srgbClr val="F4A51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直角三角形 15"/>
          <p:cNvSpPr/>
          <p:nvPr>
            <p:custDataLst>
              <p:tags r:id="rId10"/>
            </p:custDataLst>
          </p:nvPr>
        </p:nvSpPr>
        <p:spPr>
          <a:xfrm flipV="1">
            <a:off x="2236788" y="4913313"/>
            <a:ext cx="328613" cy="339725"/>
          </a:xfrm>
          <a:prstGeom prst="rtTriangle">
            <a:avLst/>
          </a:prstGeom>
          <a:solidFill>
            <a:srgbClr val="3069B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直角三角形 16"/>
          <p:cNvSpPr/>
          <p:nvPr>
            <p:custDataLst>
              <p:tags r:id="rId11"/>
            </p:custDataLst>
          </p:nvPr>
        </p:nvSpPr>
        <p:spPr>
          <a:xfrm flipV="1">
            <a:off x="6904038" y="3559175"/>
            <a:ext cx="328613" cy="339725"/>
          </a:xfrm>
          <a:prstGeom prst="rtTriangle">
            <a:avLst/>
          </a:prstGeom>
          <a:solidFill>
            <a:srgbClr val="BA433A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181" name="文本框 19"/>
          <p:cNvSpPr txBox="1"/>
          <p:nvPr>
            <p:custDataLst>
              <p:tags r:id="rId12"/>
            </p:custDataLst>
          </p:nvPr>
        </p:nvSpPr>
        <p:spPr>
          <a:xfrm>
            <a:off x="784225" y="1400175"/>
            <a:ext cx="6229350" cy="28368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INTRO.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Defs: networks, Computer networks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History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Classification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Layered Struction: TCP/IP and OSI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Protocol v.s. Service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2"/>
          <p:cNvPicPr>
            <a:picLocks noChangeAspect="1"/>
          </p:cNvPicPr>
          <p:nvPr/>
        </p:nvPicPr>
        <p:blipFill>
          <a:blip r:embed="rId2"/>
          <a:srcRect b="3314"/>
          <a:stretch>
            <a:fillRect/>
          </a:stretch>
        </p:blipFill>
        <p:spPr>
          <a:xfrm>
            <a:off x="1258888" y="1268413"/>
            <a:ext cx="6248400" cy="4724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6" name="Rectangle 3"/>
          <p:cNvSpPr/>
          <p:nvPr/>
        </p:nvSpPr>
        <p:spPr>
          <a:xfrm>
            <a:off x="684213" y="333375"/>
            <a:ext cx="7772400" cy="647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eaLnBrk="0" hangingPunct="0"/>
            <a:r>
              <a:rPr lang="en-US" altLang="zh-CN" sz="4000" b="1">
                <a:solidFill>
                  <a:schemeClr val="tx2"/>
                </a:solidFill>
                <a:latin typeface="Century Gothic" panose="020B0502020202020204" pitchFamily="34" charset="0"/>
              </a:rPr>
              <a:t>Network Bandwidth-I: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2"/>
          <p:cNvPicPr>
            <a:picLocks noChangeAspect="1"/>
          </p:cNvPicPr>
          <p:nvPr/>
        </p:nvPicPr>
        <p:blipFill>
          <a:blip r:embed="rId2"/>
          <a:srcRect t="7965"/>
          <a:stretch>
            <a:fillRect/>
          </a:stretch>
        </p:blipFill>
        <p:spPr>
          <a:xfrm>
            <a:off x="1042988" y="1125538"/>
            <a:ext cx="7127875" cy="51292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0" name="Rectangle 5"/>
          <p:cNvSpPr/>
          <p:nvPr/>
        </p:nvSpPr>
        <p:spPr>
          <a:xfrm>
            <a:off x="684213" y="333375"/>
            <a:ext cx="8459787" cy="647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eaLnBrk="0" hangingPunct="0"/>
            <a:r>
              <a:rPr lang="en-US" altLang="zh-CN" sz="4000" b="1">
                <a:solidFill>
                  <a:schemeClr val="tx2"/>
                </a:solidFill>
                <a:latin typeface="Century Gothic" panose="020B0502020202020204" pitchFamily="34" charset="0"/>
              </a:rPr>
              <a:t>Highway Analogy for Bandwidth: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2"/>
          <p:cNvPicPr>
            <a:picLocks noChangeAspect="1"/>
          </p:cNvPicPr>
          <p:nvPr/>
        </p:nvPicPr>
        <p:blipFill>
          <a:blip r:embed="rId2"/>
          <a:srcRect b="4700"/>
          <a:stretch>
            <a:fillRect/>
          </a:stretch>
        </p:blipFill>
        <p:spPr>
          <a:xfrm>
            <a:off x="827088" y="1052513"/>
            <a:ext cx="6997700" cy="5214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4" name="Rectangle 3"/>
          <p:cNvSpPr/>
          <p:nvPr/>
        </p:nvSpPr>
        <p:spPr>
          <a:xfrm>
            <a:off x="684213" y="333375"/>
            <a:ext cx="8459787" cy="647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eaLnBrk="0" hangingPunct="0"/>
            <a:r>
              <a:rPr lang="en-US" altLang="zh-CN" sz="4000" b="1">
                <a:solidFill>
                  <a:schemeClr val="tx2"/>
                </a:solidFill>
                <a:latin typeface="Century Gothic" panose="020B0502020202020204" pitchFamily="34" charset="0"/>
              </a:rPr>
              <a:t>Measurement-I: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2"/>
          <p:cNvPicPr>
            <a:picLocks noChangeAspect="1"/>
          </p:cNvPicPr>
          <p:nvPr/>
        </p:nvPicPr>
        <p:blipFill>
          <a:blip r:embed="rId2"/>
          <a:srcRect t="13454" b="41811"/>
          <a:stretch>
            <a:fillRect/>
          </a:stretch>
        </p:blipFill>
        <p:spPr>
          <a:xfrm>
            <a:off x="323850" y="1052513"/>
            <a:ext cx="8547100" cy="2989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8" name="Rectangle 3"/>
          <p:cNvSpPr/>
          <p:nvPr/>
        </p:nvSpPr>
        <p:spPr>
          <a:xfrm>
            <a:off x="609600" y="4365625"/>
            <a:ext cx="7850188" cy="15525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zh-CN" altLang="en-US" sz="2400">
                <a:solidFill>
                  <a:schemeClr val="accent2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b="1">
                <a:solidFill>
                  <a:schemeClr val="accent2"/>
                </a:solidFill>
                <a:latin typeface="Century Gothic" panose="020B0502020202020204" pitchFamily="34" charset="0"/>
              </a:rPr>
              <a:t>The fundamental unit of bandwidth:</a:t>
            </a:r>
          </a:p>
          <a:p>
            <a:pPr lvl="1" indent="0" eaLnBrk="0" hangingPunct="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chemeClr val="accent2"/>
                </a:solidFill>
                <a:latin typeface="Century Gothic" panose="020B0502020202020204" pitchFamily="34" charset="0"/>
              </a:rPr>
              <a:t>A unit of information (lets say the bit) per unit of time (lets say a second) is the bit per second, </a:t>
            </a:r>
          </a:p>
          <a:p>
            <a:pPr lvl="1" indent="0" eaLnBrk="0" hangingPunct="0">
              <a:buFont typeface="Arial" panose="020B0604020202020204" pitchFamily="34" charset="0"/>
              <a:buChar char="•"/>
            </a:pPr>
            <a:endParaRPr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50179" name="Rectangle 4"/>
          <p:cNvSpPr/>
          <p:nvPr/>
        </p:nvSpPr>
        <p:spPr>
          <a:xfrm>
            <a:off x="684213" y="333375"/>
            <a:ext cx="8459787" cy="647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eaLnBrk="0" hangingPunct="0"/>
            <a:r>
              <a:rPr lang="en-US" altLang="zh-CN" sz="4000" b="1">
                <a:solidFill>
                  <a:schemeClr val="tx2"/>
                </a:solidFill>
                <a:latin typeface="Century Gothic" panose="020B0502020202020204" pitchFamily="34" charset="0"/>
              </a:rPr>
              <a:t>Measurement-II:</a:t>
            </a: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2"/>
          <p:cNvPicPr>
            <a:picLocks noChangeAspect="1"/>
          </p:cNvPicPr>
          <p:nvPr/>
        </p:nvPicPr>
        <p:blipFill>
          <a:blip r:embed="rId2"/>
          <a:srcRect l="7785" t="2017" r="8195" b="5263"/>
          <a:stretch>
            <a:fillRect/>
          </a:stretch>
        </p:blipFill>
        <p:spPr>
          <a:xfrm>
            <a:off x="2555875" y="1557338"/>
            <a:ext cx="5472113" cy="4722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2" name="Rectangle 4"/>
          <p:cNvSpPr/>
          <p:nvPr/>
        </p:nvSpPr>
        <p:spPr>
          <a:xfrm>
            <a:off x="611188" y="1125538"/>
            <a:ext cx="8064500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Usually refers to actually measured bandwidth, at a specific time of day.</a:t>
            </a:r>
          </a:p>
        </p:txBody>
      </p:sp>
      <p:sp>
        <p:nvSpPr>
          <p:cNvPr id="51203" name="Rectangle 5"/>
          <p:cNvSpPr/>
          <p:nvPr/>
        </p:nvSpPr>
        <p:spPr>
          <a:xfrm>
            <a:off x="684213" y="333375"/>
            <a:ext cx="8459787" cy="647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eaLnBrk="0" hangingPunct="0"/>
            <a:r>
              <a:rPr lang="en-US" altLang="zh-CN" sz="4000" b="1">
                <a:solidFill>
                  <a:schemeClr val="tx2"/>
                </a:solidFill>
                <a:latin typeface="Century Gothic" panose="020B0502020202020204" pitchFamily="34" charset="0"/>
              </a:rPr>
              <a:t>Throughput: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2"/>
          <p:cNvPicPr>
            <a:picLocks noChangeAspect="1"/>
          </p:cNvPicPr>
          <p:nvPr/>
        </p:nvPicPr>
        <p:blipFill>
          <a:blip r:embed="rId2"/>
          <a:srcRect l="6830" t="18681" r="8420" b="15247"/>
          <a:stretch>
            <a:fillRect/>
          </a:stretch>
        </p:blipFill>
        <p:spPr>
          <a:xfrm>
            <a:off x="611188" y="1196975"/>
            <a:ext cx="8064500" cy="4914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6" name="Rectangle 3"/>
          <p:cNvSpPr/>
          <p:nvPr/>
        </p:nvSpPr>
        <p:spPr>
          <a:xfrm>
            <a:off x="684213" y="333375"/>
            <a:ext cx="8459787" cy="647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eaLnBrk="0" hangingPunct="0"/>
            <a:r>
              <a:rPr lang="en-US" altLang="zh-CN" sz="4000" b="1">
                <a:solidFill>
                  <a:schemeClr val="tx2"/>
                </a:solidFill>
                <a:latin typeface="Century Gothic" panose="020B0502020202020204" pitchFamily="34" charset="0"/>
              </a:rPr>
              <a:t>The Importance of Bandwidth: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2"/>
          <p:cNvPicPr>
            <a:picLocks noChangeAspect="1"/>
          </p:cNvPicPr>
          <p:nvPr/>
        </p:nvPicPr>
        <p:blipFill>
          <a:blip r:embed="rId2"/>
          <a:srcRect b="3712"/>
          <a:stretch>
            <a:fillRect/>
          </a:stretch>
        </p:blipFill>
        <p:spPr>
          <a:xfrm>
            <a:off x="755650" y="1125538"/>
            <a:ext cx="7704138" cy="39798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0" name="Rectangle 3"/>
          <p:cNvSpPr/>
          <p:nvPr/>
        </p:nvSpPr>
        <p:spPr>
          <a:xfrm>
            <a:off x="228600" y="5181600"/>
            <a:ext cx="8763000" cy="1006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/>
            <a:r>
              <a:rPr lang="en-US" altLang="zh-CN" sz="2000" b="1">
                <a:solidFill>
                  <a:schemeClr val="accent2"/>
                </a:solidFill>
                <a:latin typeface="Century Gothic" panose="020B0502020202020204" pitchFamily="34" charset="0"/>
              </a:rPr>
              <a:t>No matter how you send your messages, no matter which physical medium you use, bandwidth is limited. This is due both to the laws of physics and to current technological advances.</a:t>
            </a:r>
            <a:endParaRPr lang="en-US" altLang="zh-CN" sz="200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53251" name="Rectangle 4"/>
          <p:cNvSpPr/>
          <p:nvPr/>
        </p:nvSpPr>
        <p:spPr>
          <a:xfrm>
            <a:off x="684213" y="333375"/>
            <a:ext cx="8459787" cy="647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eaLnBrk="0" hangingPunct="0"/>
            <a:r>
              <a:rPr lang="en-US" altLang="zh-CN" sz="4000" b="1">
                <a:solidFill>
                  <a:schemeClr val="tx2"/>
                </a:solidFill>
                <a:latin typeface="Century Gothic" panose="020B0502020202020204" pitchFamily="34" charset="0"/>
              </a:rPr>
              <a:t>Transmission medium: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3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lstStyle/>
          <a:p>
            <a:pPr>
              <a:lnSpc>
                <a:spcPct val="90000"/>
              </a:lnSpc>
            </a:pPr>
            <a:r>
              <a:rPr lang="en-US" altLang="zh-CN"/>
              <a:t>For twisted-pair cable: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Modem:</a:t>
            </a:r>
          </a:p>
          <a:p>
            <a:pPr lvl="2">
              <a:lnSpc>
                <a:spcPct val="90000"/>
              </a:lnSpc>
            </a:pPr>
            <a:r>
              <a:rPr lang="en-US" altLang="zh-CN"/>
              <a:t>300bps,1200bps,9600bps,28kbps,33kbps,56kbps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XDSL: </a:t>
            </a:r>
          </a:p>
          <a:p>
            <a:pPr lvl="2">
              <a:lnSpc>
                <a:spcPct val="90000"/>
              </a:lnSpc>
            </a:pPr>
            <a:r>
              <a:rPr lang="en-US" altLang="zh-CN"/>
              <a:t> 128Kbps, 1Mbps,4Mbps,6Mbps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Ethernet: </a:t>
            </a:r>
          </a:p>
          <a:p>
            <a:pPr lvl="2">
              <a:lnSpc>
                <a:spcPct val="90000"/>
              </a:lnSpc>
            </a:pPr>
            <a:r>
              <a:rPr lang="en-US" altLang="zh-CN"/>
              <a:t>10Mbps, 100Mbps, 1000Mbps…</a:t>
            </a:r>
          </a:p>
          <a:p>
            <a:pPr>
              <a:lnSpc>
                <a:spcPct val="90000"/>
              </a:lnSpc>
            </a:pPr>
            <a:r>
              <a:rPr lang="en-US" altLang="zh-CN"/>
              <a:t>For Fiber: 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Ethernet: 10/100Mbps, 1/10Gbps +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SDH: 155Mbps, 2.5Gbps, 1.6Tbps +</a:t>
            </a:r>
          </a:p>
        </p:txBody>
      </p:sp>
      <p:sp>
        <p:nvSpPr>
          <p:cNvPr id="54274" name="Rectangle 4"/>
          <p:cNvSpPr/>
          <p:nvPr/>
        </p:nvSpPr>
        <p:spPr>
          <a:xfrm>
            <a:off x="684213" y="333375"/>
            <a:ext cx="8459787" cy="647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eaLnBrk="0" hangingPunct="0"/>
            <a:r>
              <a:rPr lang="en-US" altLang="zh-CN" sz="4000" b="1">
                <a:solidFill>
                  <a:schemeClr val="tx2"/>
                </a:solidFill>
                <a:latin typeface="Century Gothic" panose="020B0502020202020204" pitchFamily="34" charset="0"/>
              </a:rPr>
              <a:t>Communication Technology: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3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lstStyle/>
          <a:p>
            <a:r>
              <a:rPr lang="en-US" altLang="zh-CN"/>
              <a:t>Point-to-Point</a:t>
            </a:r>
          </a:p>
          <a:p>
            <a:r>
              <a:rPr lang="en-US" altLang="zh-CN"/>
              <a:t>Multicast</a:t>
            </a:r>
          </a:p>
          <a:p>
            <a:r>
              <a:rPr lang="en-US" altLang="zh-CN"/>
              <a:t>Broadcast</a:t>
            </a:r>
          </a:p>
        </p:txBody>
      </p:sp>
      <p:sp>
        <p:nvSpPr>
          <p:cNvPr id="55298" name="Rectangle 4"/>
          <p:cNvSpPr/>
          <p:nvPr/>
        </p:nvSpPr>
        <p:spPr>
          <a:xfrm>
            <a:off x="684213" y="333375"/>
            <a:ext cx="8459787" cy="6477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eaLnBrk="0" hangingPunct="0"/>
            <a:r>
              <a:rPr lang="en-US" altLang="zh-CN" sz="4000" b="1">
                <a:solidFill>
                  <a:schemeClr val="tx2"/>
                </a:solidFill>
                <a:latin typeface="Century Gothic" panose="020B0502020202020204" pitchFamily="34" charset="0"/>
              </a:rPr>
              <a:t>Communication Mode: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268413"/>
            <a:ext cx="8135938" cy="35702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2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/>
              <a:t>Type of Services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sz="3600">
                <a:latin typeface="圆体-简" charset="-122"/>
                <a:ea typeface="圆体-简" charset="-122"/>
              </a:rPr>
              <a:t>Roadmap-Physical Layer</a:t>
            </a:r>
            <a:endParaRPr lang="zh-CN" altLang="en-US" sz="2000">
              <a:latin typeface="圆体-简" charset="-122"/>
              <a:ea typeface="圆体-简" charset="-122"/>
            </a:endParaRPr>
          </a:p>
        </p:txBody>
      </p:sp>
      <p:cxnSp>
        <p:nvCxnSpPr>
          <p:cNvPr id="8194" name="直接连接符 27"/>
          <p:cNvCxnSpPr/>
          <p:nvPr>
            <p:custDataLst>
              <p:tags r:id="rId1"/>
            </p:custDataLst>
          </p:nvPr>
        </p:nvCxnSpPr>
        <p:spPr>
          <a:xfrm>
            <a:off x="1666875" y="4127500"/>
            <a:ext cx="0" cy="488950"/>
          </a:xfrm>
          <a:prstGeom prst="line">
            <a:avLst/>
          </a:prstGeom>
          <a:ln w="25400" cap="flat" cmpd="sng">
            <a:solidFill>
              <a:srgbClr val="9D9D9D"/>
            </a:solidFill>
            <a:prstDash val="sysDash"/>
            <a:miter/>
            <a:headEnd type="none" w="med" len="med"/>
            <a:tailEnd type="none" w="med" len="med"/>
          </a:ln>
        </p:spPr>
      </p:cxnSp>
      <p:sp>
        <p:nvSpPr>
          <p:cNvPr id="8195" name="矩形 4"/>
          <p:cNvSpPr/>
          <p:nvPr>
            <p:custDataLst>
              <p:tags r:id="rId2"/>
            </p:custDataLst>
          </p:nvPr>
        </p:nvSpPr>
        <p:spPr>
          <a:xfrm>
            <a:off x="1092200" y="4592638"/>
            <a:ext cx="1168400" cy="339725"/>
          </a:xfrm>
          <a:prstGeom prst="rect">
            <a:avLst/>
          </a:prstGeom>
          <a:solidFill>
            <a:srgbClr val="3069B4"/>
          </a:solidFill>
          <a:ln w="12700">
            <a:noFill/>
          </a:ln>
        </p:spPr>
        <p:txBody>
          <a:bodyPr anchor="ctr" anchorCtr="0"/>
          <a:lstStyle/>
          <a:p>
            <a:pPr algn="ctr"/>
            <a:r>
              <a:rPr lang="en-US" altLang="zh-CN" sz="1600">
                <a:latin typeface="Times New Roman" panose="02020603050405020304" pitchFamily="18" charset="0"/>
                <a:sym typeface="Arial" panose="020B0604020202020204" pitchFamily="34" charset="0"/>
              </a:rPr>
              <a:t>Physical L</a:t>
            </a:r>
            <a:endParaRPr lang="en-US" altLang="zh-CN" sz="16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260600" y="4254500"/>
            <a:ext cx="1168400" cy="338138"/>
          </a:xfrm>
          <a:prstGeom prst="rect">
            <a:avLst/>
          </a:prstGeom>
          <a:solidFill>
            <a:srgbClr val="15AA9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DLL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3429000" y="3916363"/>
            <a:ext cx="1168400" cy="338138"/>
          </a:xfrm>
          <a:prstGeom prst="rect">
            <a:avLst/>
          </a:prstGeom>
          <a:solidFill>
            <a:srgbClr val="8DB5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MAC subL</a:t>
            </a: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4597400" y="3578225"/>
            <a:ext cx="1166813" cy="338138"/>
          </a:xfrm>
          <a:prstGeom prst="rect">
            <a:avLst/>
          </a:prstGeom>
          <a:solidFill>
            <a:srgbClr val="F4A5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Network L</a:t>
            </a: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5764213" y="3238500"/>
            <a:ext cx="1168400" cy="339725"/>
          </a:xfrm>
          <a:prstGeom prst="rect">
            <a:avLst/>
          </a:prstGeom>
          <a:solidFill>
            <a:srgbClr val="BA433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4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Transport L</a:t>
            </a: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6932613" y="2900363"/>
            <a:ext cx="1168400" cy="338138"/>
          </a:xfrm>
          <a:prstGeom prst="rect">
            <a:avLst/>
          </a:prstGeom>
          <a:solidFill>
            <a:srgbClr val="9D9D9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App L</a:t>
            </a:r>
          </a:p>
        </p:txBody>
      </p:sp>
      <p:sp>
        <p:nvSpPr>
          <p:cNvPr id="12" name="直角三角形 11"/>
          <p:cNvSpPr/>
          <p:nvPr>
            <p:custDataLst>
              <p:tags r:id="rId8"/>
            </p:custDataLst>
          </p:nvPr>
        </p:nvSpPr>
        <p:spPr>
          <a:xfrm flipV="1">
            <a:off x="4589463" y="3916363"/>
            <a:ext cx="330200" cy="338138"/>
          </a:xfrm>
          <a:prstGeom prst="rtTriangle">
            <a:avLst/>
          </a:prstGeom>
          <a:solidFill>
            <a:srgbClr val="8DB54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直角三角形 12"/>
          <p:cNvSpPr/>
          <p:nvPr>
            <p:custDataLst>
              <p:tags r:id="rId9"/>
            </p:custDataLst>
          </p:nvPr>
        </p:nvSpPr>
        <p:spPr>
          <a:xfrm flipV="1">
            <a:off x="3429000" y="4254500"/>
            <a:ext cx="328613" cy="338138"/>
          </a:xfrm>
          <a:prstGeom prst="rtTriangle">
            <a:avLst/>
          </a:prstGeom>
          <a:solidFill>
            <a:srgbClr val="15AA9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直角三角形 13"/>
          <p:cNvSpPr/>
          <p:nvPr>
            <p:custDataLst>
              <p:tags r:id="rId10"/>
            </p:custDataLst>
          </p:nvPr>
        </p:nvSpPr>
        <p:spPr>
          <a:xfrm flipV="1">
            <a:off x="5764213" y="3578225"/>
            <a:ext cx="328613" cy="338138"/>
          </a:xfrm>
          <a:prstGeom prst="rtTriangle">
            <a:avLst/>
          </a:prstGeom>
          <a:solidFill>
            <a:srgbClr val="F4A51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直角三角形 15"/>
          <p:cNvSpPr/>
          <p:nvPr>
            <p:custDataLst>
              <p:tags r:id="rId11"/>
            </p:custDataLst>
          </p:nvPr>
        </p:nvSpPr>
        <p:spPr>
          <a:xfrm flipV="1">
            <a:off x="2260600" y="4592638"/>
            <a:ext cx="328613" cy="339725"/>
          </a:xfrm>
          <a:prstGeom prst="rtTriangle">
            <a:avLst/>
          </a:prstGeom>
          <a:solidFill>
            <a:srgbClr val="3069B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直角三角形 16"/>
          <p:cNvSpPr/>
          <p:nvPr>
            <p:custDataLst>
              <p:tags r:id="rId12"/>
            </p:custDataLst>
          </p:nvPr>
        </p:nvSpPr>
        <p:spPr>
          <a:xfrm flipV="1">
            <a:off x="6929438" y="3238500"/>
            <a:ext cx="328613" cy="339725"/>
          </a:xfrm>
          <a:prstGeom prst="rtTriangle">
            <a:avLst/>
          </a:prstGeom>
          <a:solidFill>
            <a:srgbClr val="BA433A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206" name="文本框 17"/>
          <p:cNvSpPr txBox="1"/>
          <p:nvPr>
            <p:custDataLst>
              <p:tags r:id="rId13"/>
            </p:custDataLst>
          </p:nvPr>
        </p:nvSpPr>
        <p:spPr>
          <a:xfrm>
            <a:off x="1092200" y="1670050"/>
            <a:ext cx="5997575" cy="224631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Theorical basis: 3 theorems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Tramsmission medium: wire and wireless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Tel systems: 3 main components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Mobile tel: from 1G to 5G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CDMA: working principle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etc. satellite comm.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/>
              <a:t>So many different:</a:t>
            </a:r>
          </a:p>
        </p:txBody>
      </p:sp>
      <p:sp>
        <p:nvSpPr>
          <p:cNvPr id="57346" name="Rectangle 3"/>
          <p:cNvSpPr>
            <a:spLocks noGrp="1"/>
          </p:cNvSpPr>
          <p:nvPr>
            <p:ph idx="1"/>
          </p:nvPr>
        </p:nvSpPr>
        <p:spPr>
          <a:xfrm>
            <a:off x="685800" y="1125538"/>
            <a:ext cx="7989888" cy="5183187"/>
          </a:xfrm>
          <a:ln/>
        </p:spPr>
        <p:txBody>
          <a:bodyPr vert="horz" wrap="square" lIns="91440" tIns="45720" rIns="91440" bIns="45720" anchor="t" anchorCtr="0"/>
          <a:lstStyle/>
          <a:p>
            <a:pPr marL="609600" indent="-609600">
              <a:buAutoNum type="arabicPeriod"/>
            </a:pPr>
            <a:r>
              <a:rPr lang="en-US" altLang="zh-CN" sz="2800"/>
              <a:t>Variety of Size (Location)</a:t>
            </a:r>
          </a:p>
          <a:p>
            <a:pPr marL="609600" indent="-609600">
              <a:buAutoNum type="arabicPeriod"/>
            </a:pPr>
            <a:r>
              <a:rPr lang="en-US" altLang="zh-CN" sz="2800"/>
              <a:t>Variety of Topology</a:t>
            </a:r>
          </a:p>
          <a:p>
            <a:pPr marL="609600" indent="-609600">
              <a:buAutoNum type="arabicPeriod"/>
            </a:pPr>
            <a:r>
              <a:rPr lang="en-US" altLang="zh-CN" sz="2800"/>
              <a:t>Variety of Speed/Bandwidth</a:t>
            </a:r>
          </a:p>
          <a:p>
            <a:pPr marL="609600" indent="-609600">
              <a:buAutoNum type="arabicPeriod"/>
            </a:pPr>
            <a:r>
              <a:rPr lang="en-US" altLang="zh-CN" sz="2800"/>
              <a:t>Variety of Transmission Medium</a:t>
            </a:r>
          </a:p>
          <a:p>
            <a:pPr marL="609600" indent="-609600">
              <a:buAutoNum type="arabicPeriod"/>
            </a:pPr>
            <a:r>
              <a:rPr lang="en-US" altLang="zh-CN" sz="2800"/>
              <a:t>Variety of Communication Tech.</a:t>
            </a:r>
          </a:p>
          <a:p>
            <a:pPr marL="609600" indent="-609600">
              <a:buAutoNum type="arabicPeriod"/>
            </a:pPr>
            <a:r>
              <a:rPr lang="en-US" altLang="zh-CN" sz="2800"/>
              <a:t>Variety of Communication mode/BD</a:t>
            </a:r>
          </a:p>
          <a:p>
            <a:pPr marL="609600" indent="-609600">
              <a:buAutoNum type="arabicPeriod"/>
            </a:pPr>
            <a:r>
              <a:rPr lang="en-US" altLang="zh-CN" sz="2800"/>
              <a:t>Variety of Services</a:t>
            </a:r>
          </a:p>
          <a:p>
            <a:pPr marL="609600" indent="-609600">
              <a:buAutoNum type="arabicPeriod"/>
            </a:pPr>
            <a:r>
              <a:rPr lang="en-US" altLang="zh-CN" sz="2800"/>
              <a:t>Variety of Applicants/Usage</a:t>
            </a:r>
          </a:p>
        </p:txBody>
      </p:sp>
      <p:sp>
        <p:nvSpPr>
          <p:cNvPr id="57347" name="Text Box 4"/>
          <p:cNvSpPr txBox="1"/>
          <p:nvPr/>
        </p:nvSpPr>
        <p:spPr>
          <a:xfrm>
            <a:off x="755650" y="5661025"/>
            <a:ext cx="7632700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342900" indent="-342900" algn="ctr" eaLnBrk="0" hangingPunct="0">
              <a:spcBef>
                <a:spcPct val="20000"/>
              </a:spcBef>
            </a:pPr>
            <a:r>
              <a:rPr lang="en-US" altLang="zh-CN" b="1">
                <a:solidFill>
                  <a:schemeClr val="accent2"/>
                </a:solidFill>
                <a:latin typeface="Century Gothic" panose="020B0502020202020204" pitchFamily="34" charset="0"/>
              </a:rPr>
              <a:t>Think about telephone network ?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sz="3600">
                <a:solidFill>
                  <a:srgbClr val="FF0000"/>
                </a:solidFill>
              </a:rPr>
              <a:t>Many thanks:</a:t>
            </a:r>
            <a:endParaRPr lang="zh-CN" altLang="en-US" sz="3600">
              <a:solidFill>
                <a:srgbClr val="FF0000"/>
              </a:solidFill>
            </a:endParaRPr>
          </a:p>
        </p:txBody>
      </p:sp>
      <p:sp>
        <p:nvSpPr>
          <p:cNvPr id="58370" name="Rectangle 3"/>
          <p:cNvSpPr>
            <a:spLocks noGrp="1"/>
          </p:cNvSpPr>
          <p:nvPr>
            <p:ph idx="1"/>
          </p:nvPr>
        </p:nvSpPr>
        <p:spPr>
          <a:xfrm>
            <a:off x="684213" y="2420938"/>
            <a:ext cx="7620000" cy="1322387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altLang="zh-CN" sz="4800" b="1"/>
              <a:t>Cisco Academy</a:t>
            </a:r>
          </a:p>
          <a:p>
            <a:pPr>
              <a:buNone/>
            </a:pPr>
            <a:endParaRPr lang="en-US" altLang="zh-CN" b="1"/>
          </a:p>
          <a:p>
            <a:pPr>
              <a:buNone/>
            </a:pPr>
            <a:endParaRPr lang="en-US" altLang="zh-CN" b="1"/>
          </a:p>
          <a:p>
            <a:pPr>
              <a:buNone/>
            </a:pPr>
            <a:endParaRPr lang="en-US" altLang="zh-CN" b="1"/>
          </a:p>
          <a:p>
            <a:pPr>
              <a:buNone/>
            </a:pPr>
            <a:r>
              <a:rPr lang="en-US" altLang="zh-CN" b="1" u="sng"/>
              <a:t>Coursework</a:t>
            </a:r>
            <a:r>
              <a:rPr lang="en-US" altLang="zh-CN" b="1"/>
              <a:t>: yuketang videos and questions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sz="3600">
                <a:latin typeface="圆体-简" charset="-122"/>
                <a:ea typeface="圆体-简" charset="-122"/>
              </a:rPr>
              <a:t>Roadmap- DLL</a:t>
            </a:r>
            <a:endParaRPr lang="zh-CN" altLang="en-US" sz="2000">
              <a:latin typeface="圆体-简" charset="-122"/>
              <a:ea typeface="圆体-简" charset="-122"/>
            </a:endParaRPr>
          </a:p>
        </p:txBody>
      </p:sp>
      <p:cxnSp>
        <p:nvCxnSpPr>
          <p:cNvPr id="9218" name="直接连接符 29"/>
          <p:cNvCxnSpPr/>
          <p:nvPr>
            <p:custDataLst>
              <p:tags r:id="rId1"/>
            </p:custDataLst>
          </p:nvPr>
        </p:nvCxnSpPr>
        <p:spPr>
          <a:xfrm>
            <a:off x="2820988" y="4162425"/>
            <a:ext cx="0" cy="488950"/>
          </a:xfrm>
          <a:prstGeom prst="line">
            <a:avLst/>
          </a:prstGeom>
          <a:ln w="25400" cap="flat" cmpd="sng">
            <a:solidFill>
              <a:srgbClr val="9D9D9D"/>
            </a:solidFill>
            <a:prstDash val="sysDash"/>
            <a:miter/>
            <a:headEnd type="none" w="med" len="med"/>
            <a:tailEnd type="none" w="med" len="med"/>
          </a:ln>
        </p:spPr>
      </p:cxnSp>
      <p:sp>
        <p:nvSpPr>
          <p:cNvPr id="9219" name="矩形 4"/>
          <p:cNvSpPr/>
          <p:nvPr>
            <p:custDataLst>
              <p:tags r:id="rId2"/>
            </p:custDataLst>
          </p:nvPr>
        </p:nvSpPr>
        <p:spPr>
          <a:xfrm>
            <a:off x="1068388" y="4913313"/>
            <a:ext cx="1168400" cy="339725"/>
          </a:xfrm>
          <a:prstGeom prst="rect">
            <a:avLst/>
          </a:prstGeom>
          <a:solidFill>
            <a:srgbClr val="3069B4"/>
          </a:solidFill>
          <a:ln w="12700">
            <a:noFill/>
          </a:ln>
        </p:spPr>
        <p:txBody>
          <a:bodyPr anchor="ctr" anchorCtr="0"/>
          <a:lstStyle/>
          <a:p>
            <a:pPr algn="ctr"/>
            <a:r>
              <a:rPr lang="en-US" altLang="zh-CN" sz="1600">
                <a:latin typeface="Times New Roman" panose="02020603050405020304" pitchFamily="18" charset="0"/>
                <a:sym typeface="Arial" panose="020B0604020202020204" pitchFamily="34" charset="0"/>
              </a:rPr>
              <a:t>Physical L</a:t>
            </a:r>
            <a:endParaRPr lang="en-US" altLang="zh-CN" sz="16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236788" y="4575175"/>
            <a:ext cx="1166813" cy="338138"/>
          </a:xfrm>
          <a:prstGeom prst="rect">
            <a:avLst/>
          </a:prstGeom>
          <a:solidFill>
            <a:srgbClr val="15AA9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DLL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3403600" y="4237038"/>
            <a:ext cx="1168400" cy="338138"/>
          </a:xfrm>
          <a:prstGeom prst="rect">
            <a:avLst/>
          </a:prstGeom>
          <a:solidFill>
            <a:srgbClr val="8DB5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MAC subL</a:t>
            </a: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4572000" y="3898900"/>
            <a:ext cx="1168400" cy="338138"/>
          </a:xfrm>
          <a:prstGeom prst="rect">
            <a:avLst/>
          </a:prstGeom>
          <a:solidFill>
            <a:srgbClr val="F4A5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Network L</a:t>
            </a: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5740400" y="3559175"/>
            <a:ext cx="1166813" cy="339725"/>
          </a:xfrm>
          <a:prstGeom prst="rect">
            <a:avLst/>
          </a:prstGeom>
          <a:solidFill>
            <a:srgbClr val="BA433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4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Transport L</a:t>
            </a: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6907213" y="3221038"/>
            <a:ext cx="1168400" cy="338138"/>
          </a:xfrm>
          <a:prstGeom prst="rect">
            <a:avLst/>
          </a:prstGeom>
          <a:solidFill>
            <a:srgbClr val="9D9D9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App L</a:t>
            </a:r>
          </a:p>
        </p:txBody>
      </p:sp>
      <p:sp>
        <p:nvSpPr>
          <p:cNvPr id="12" name="直角三角形 11"/>
          <p:cNvSpPr/>
          <p:nvPr>
            <p:custDataLst>
              <p:tags r:id="rId8"/>
            </p:custDataLst>
          </p:nvPr>
        </p:nvSpPr>
        <p:spPr>
          <a:xfrm flipV="1">
            <a:off x="4565650" y="4237038"/>
            <a:ext cx="328613" cy="338138"/>
          </a:xfrm>
          <a:prstGeom prst="rtTriangle">
            <a:avLst/>
          </a:prstGeom>
          <a:solidFill>
            <a:srgbClr val="8DB54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直角三角形 12"/>
          <p:cNvSpPr/>
          <p:nvPr>
            <p:custDataLst>
              <p:tags r:id="rId9"/>
            </p:custDataLst>
          </p:nvPr>
        </p:nvSpPr>
        <p:spPr>
          <a:xfrm flipV="1">
            <a:off x="3403600" y="4575175"/>
            <a:ext cx="328613" cy="338138"/>
          </a:xfrm>
          <a:prstGeom prst="rtTriangle">
            <a:avLst/>
          </a:prstGeom>
          <a:solidFill>
            <a:srgbClr val="15AA9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直角三角形 13"/>
          <p:cNvSpPr/>
          <p:nvPr>
            <p:custDataLst>
              <p:tags r:id="rId10"/>
            </p:custDataLst>
          </p:nvPr>
        </p:nvSpPr>
        <p:spPr>
          <a:xfrm flipV="1">
            <a:off x="5740400" y="3898900"/>
            <a:ext cx="328613" cy="338138"/>
          </a:xfrm>
          <a:prstGeom prst="rtTriangle">
            <a:avLst/>
          </a:prstGeom>
          <a:solidFill>
            <a:srgbClr val="F4A51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直角三角形 15"/>
          <p:cNvSpPr/>
          <p:nvPr>
            <p:custDataLst>
              <p:tags r:id="rId11"/>
            </p:custDataLst>
          </p:nvPr>
        </p:nvSpPr>
        <p:spPr>
          <a:xfrm flipV="1">
            <a:off x="2236788" y="4913313"/>
            <a:ext cx="328613" cy="339725"/>
          </a:xfrm>
          <a:prstGeom prst="rtTriangle">
            <a:avLst/>
          </a:prstGeom>
          <a:solidFill>
            <a:srgbClr val="3069B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直角三角形 16"/>
          <p:cNvSpPr/>
          <p:nvPr>
            <p:custDataLst>
              <p:tags r:id="rId12"/>
            </p:custDataLst>
          </p:nvPr>
        </p:nvSpPr>
        <p:spPr>
          <a:xfrm flipV="1">
            <a:off x="6904038" y="3559175"/>
            <a:ext cx="328613" cy="339725"/>
          </a:xfrm>
          <a:prstGeom prst="rtTriangle">
            <a:avLst/>
          </a:prstGeom>
          <a:solidFill>
            <a:srgbClr val="BA433A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9230" name="文本框 17"/>
          <p:cNvSpPr txBox="1"/>
          <p:nvPr>
            <p:custDataLst>
              <p:tags r:id="rId13"/>
            </p:custDataLst>
          </p:nvPr>
        </p:nvSpPr>
        <p:spPr>
          <a:xfrm>
            <a:off x="1068388" y="1887538"/>
            <a:ext cx="6280150" cy="23495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Error process: Detection &amp; Correction</a:t>
            </a:r>
            <a:endParaRPr lang="zh-CN" altLang="en-US" sz="24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6 elementary DLL protocols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Piggybacking, sliding windows</a:t>
            </a:r>
            <a:endParaRPr lang="zh-CN" altLang="en-US" sz="24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Example protocols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sz="3600">
                <a:latin typeface="圆体-简" charset="-122"/>
                <a:ea typeface="圆体-简" charset="-122"/>
              </a:rPr>
              <a:t>Roadmap-MAC Sub-layer</a:t>
            </a:r>
            <a:endParaRPr lang="zh-CN" altLang="en-US" sz="2000">
              <a:latin typeface="圆体-简" charset="-122"/>
              <a:ea typeface="圆体-简" charset="-122"/>
            </a:endParaRPr>
          </a:p>
        </p:txBody>
      </p:sp>
      <p:cxnSp>
        <p:nvCxnSpPr>
          <p:cNvPr id="10242" name="直接连接符 29"/>
          <p:cNvCxnSpPr/>
          <p:nvPr>
            <p:custDataLst>
              <p:tags r:id="rId1"/>
            </p:custDataLst>
          </p:nvPr>
        </p:nvCxnSpPr>
        <p:spPr>
          <a:xfrm>
            <a:off x="3987800" y="3776663"/>
            <a:ext cx="0" cy="487362"/>
          </a:xfrm>
          <a:prstGeom prst="line">
            <a:avLst/>
          </a:prstGeom>
          <a:ln w="25400" cap="flat" cmpd="sng">
            <a:solidFill>
              <a:srgbClr val="9D9D9D"/>
            </a:solidFill>
            <a:prstDash val="sysDash"/>
            <a:miter/>
            <a:headEnd type="none" w="med" len="med"/>
            <a:tailEnd type="none" w="med" len="med"/>
          </a:ln>
        </p:spPr>
      </p:cxnSp>
      <p:sp>
        <p:nvSpPr>
          <p:cNvPr id="10243" name="矩形 4"/>
          <p:cNvSpPr/>
          <p:nvPr>
            <p:custDataLst>
              <p:tags r:id="rId2"/>
            </p:custDataLst>
          </p:nvPr>
        </p:nvSpPr>
        <p:spPr>
          <a:xfrm>
            <a:off x="1068388" y="4913313"/>
            <a:ext cx="1168400" cy="339725"/>
          </a:xfrm>
          <a:prstGeom prst="rect">
            <a:avLst/>
          </a:prstGeom>
          <a:solidFill>
            <a:srgbClr val="3069B4"/>
          </a:solidFill>
          <a:ln w="12700">
            <a:noFill/>
          </a:ln>
        </p:spPr>
        <p:txBody>
          <a:bodyPr anchor="ctr" anchorCtr="0"/>
          <a:lstStyle/>
          <a:p>
            <a:pPr algn="ctr"/>
            <a:r>
              <a:rPr lang="en-US" altLang="zh-CN" sz="1600">
                <a:latin typeface="Times New Roman" panose="02020603050405020304" pitchFamily="18" charset="0"/>
                <a:sym typeface="Arial" panose="020B0604020202020204" pitchFamily="34" charset="0"/>
              </a:rPr>
              <a:t>Physical L</a:t>
            </a:r>
            <a:endParaRPr lang="en-US" altLang="zh-CN" sz="16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236788" y="4575175"/>
            <a:ext cx="1166813" cy="338138"/>
          </a:xfrm>
          <a:prstGeom prst="rect">
            <a:avLst/>
          </a:prstGeom>
          <a:solidFill>
            <a:srgbClr val="15AA9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DLL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3403600" y="4237038"/>
            <a:ext cx="1168400" cy="338138"/>
          </a:xfrm>
          <a:prstGeom prst="rect">
            <a:avLst/>
          </a:prstGeom>
          <a:solidFill>
            <a:srgbClr val="8DB5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MAC subL</a:t>
            </a: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4572000" y="3898900"/>
            <a:ext cx="1168400" cy="338138"/>
          </a:xfrm>
          <a:prstGeom prst="rect">
            <a:avLst/>
          </a:prstGeom>
          <a:solidFill>
            <a:srgbClr val="F4A5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Network L</a:t>
            </a: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5740400" y="3559175"/>
            <a:ext cx="1166813" cy="339725"/>
          </a:xfrm>
          <a:prstGeom prst="rect">
            <a:avLst/>
          </a:prstGeom>
          <a:solidFill>
            <a:srgbClr val="BA433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4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Transport L</a:t>
            </a: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6907213" y="3221038"/>
            <a:ext cx="1168400" cy="338138"/>
          </a:xfrm>
          <a:prstGeom prst="rect">
            <a:avLst/>
          </a:prstGeom>
          <a:solidFill>
            <a:srgbClr val="9D9D9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App L</a:t>
            </a:r>
          </a:p>
        </p:txBody>
      </p:sp>
      <p:sp>
        <p:nvSpPr>
          <p:cNvPr id="12" name="直角三角形 11"/>
          <p:cNvSpPr/>
          <p:nvPr>
            <p:custDataLst>
              <p:tags r:id="rId8"/>
            </p:custDataLst>
          </p:nvPr>
        </p:nvSpPr>
        <p:spPr>
          <a:xfrm flipV="1">
            <a:off x="4565650" y="4237038"/>
            <a:ext cx="328613" cy="338138"/>
          </a:xfrm>
          <a:prstGeom prst="rtTriangle">
            <a:avLst/>
          </a:prstGeom>
          <a:solidFill>
            <a:srgbClr val="8DB54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直角三角形 12"/>
          <p:cNvSpPr/>
          <p:nvPr>
            <p:custDataLst>
              <p:tags r:id="rId9"/>
            </p:custDataLst>
          </p:nvPr>
        </p:nvSpPr>
        <p:spPr>
          <a:xfrm flipV="1">
            <a:off x="3403600" y="4575175"/>
            <a:ext cx="328613" cy="338138"/>
          </a:xfrm>
          <a:prstGeom prst="rtTriangle">
            <a:avLst/>
          </a:prstGeom>
          <a:solidFill>
            <a:srgbClr val="15AA9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直角三角形 13"/>
          <p:cNvSpPr/>
          <p:nvPr>
            <p:custDataLst>
              <p:tags r:id="rId10"/>
            </p:custDataLst>
          </p:nvPr>
        </p:nvSpPr>
        <p:spPr>
          <a:xfrm flipV="1">
            <a:off x="5740400" y="3898900"/>
            <a:ext cx="328613" cy="338138"/>
          </a:xfrm>
          <a:prstGeom prst="rtTriangle">
            <a:avLst/>
          </a:prstGeom>
          <a:solidFill>
            <a:srgbClr val="F4A51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直角三角形 15"/>
          <p:cNvSpPr/>
          <p:nvPr>
            <p:custDataLst>
              <p:tags r:id="rId11"/>
            </p:custDataLst>
          </p:nvPr>
        </p:nvSpPr>
        <p:spPr>
          <a:xfrm flipV="1">
            <a:off x="2236788" y="4913313"/>
            <a:ext cx="328613" cy="339725"/>
          </a:xfrm>
          <a:prstGeom prst="rtTriangle">
            <a:avLst/>
          </a:prstGeom>
          <a:solidFill>
            <a:srgbClr val="3069B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直角三角形 16"/>
          <p:cNvSpPr/>
          <p:nvPr>
            <p:custDataLst>
              <p:tags r:id="rId12"/>
            </p:custDataLst>
          </p:nvPr>
        </p:nvSpPr>
        <p:spPr>
          <a:xfrm flipV="1">
            <a:off x="6904038" y="3559175"/>
            <a:ext cx="328613" cy="339725"/>
          </a:xfrm>
          <a:prstGeom prst="rtTriangle">
            <a:avLst/>
          </a:prstGeom>
          <a:solidFill>
            <a:srgbClr val="BA433A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254" name="文本框 17"/>
          <p:cNvSpPr txBox="1"/>
          <p:nvPr>
            <p:custDataLst>
              <p:tags r:id="rId13"/>
            </p:custDataLst>
          </p:nvPr>
        </p:nvSpPr>
        <p:spPr>
          <a:xfrm>
            <a:off x="1068388" y="1887538"/>
            <a:ext cx="6281737" cy="18875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Multiple access protocols: static &amp; dynamic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CSMA family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Ethernet &amp; IEEE802.3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sym typeface="Arial" panose="020B0604020202020204" pitchFamily="34" charset="0"/>
              </a:rPr>
              <a:t>Devices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24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sz="3600">
                <a:latin typeface="圆体-简" charset="-122"/>
                <a:ea typeface="圆体-简" charset="-122"/>
              </a:rPr>
              <a:t>Roadmap-Network Layer</a:t>
            </a:r>
            <a:endParaRPr lang="zh-CN" altLang="en-US" sz="2000">
              <a:latin typeface="圆体-简" charset="-122"/>
              <a:ea typeface="圆体-简" charset="-122"/>
            </a:endParaRPr>
          </a:p>
        </p:txBody>
      </p:sp>
      <p:cxnSp>
        <p:nvCxnSpPr>
          <p:cNvPr id="11266" name="直接连接符 29"/>
          <p:cNvCxnSpPr/>
          <p:nvPr>
            <p:custDataLst>
              <p:tags r:id="rId1"/>
            </p:custDataLst>
          </p:nvPr>
        </p:nvCxnSpPr>
        <p:spPr>
          <a:xfrm>
            <a:off x="5156200" y="3409950"/>
            <a:ext cx="0" cy="488950"/>
          </a:xfrm>
          <a:prstGeom prst="line">
            <a:avLst/>
          </a:prstGeom>
          <a:ln w="25400" cap="flat" cmpd="sng">
            <a:solidFill>
              <a:srgbClr val="9D9D9D"/>
            </a:solidFill>
            <a:prstDash val="sysDash"/>
            <a:miter/>
            <a:headEnd type="none" w="med" len="med"/>
            <a:tailEnd type="none" w="med" len="med"/>
          </a:ln>
        </p:spPr>
      </p:cxnSp>
      <p:sp>
        <p:nvSpPr>
          <p:cNvPr id="11267" name="矩形 4"/>
          <p:cNvSpPr/>
          <p:nvPr>
            <p:custDataLst>
              <p:tags r:id="rId2"/>
            </p:custDataLst>
          </p:nvPr>
        </p:nvSpPr>
        <p:spPr>
          <a:xfrm>
            <a:off x="1068388" y="4913313"/>
            <a:ext cx="1168400" cy="339725"/>
          </a:xfrm>
          <a:prstGeom prst="rect">
            <a:avLst/>
          </a:prstGeom>
          <a:solidFill>
            <a:srgbClr val="3069B4"/>
          </a:solidFill>
          <a:ln w="12700">
            <a:noFill/>
          </a:ln>
        </p:spPr>
        <p:txBody>
          <a:bodyPr anchor="ctr" anchorCtr="0"/>
          <a:lstStyle/>
          <a:p>
            <a:pPr algn="ctr"/>
            <a:r>
              <a:rPr lang="en-US" altLang="zh-CN" sz="1600">
                <a:latin typeface="Times New Roman" panose="02020603050405020304" pitchFamily="18" charset="0"/>
                <a:sym typeface="Arial" panose="020B0604020202020204" pitchFamily="34" charset="0"/>
              </a:rPr>
              <a:t>Physical L</a:t>
            </a:r>
            <a:endParaRPr lang="en-US" altLang="zh-CN" sz="16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236788" y="4575175"/>
            <a:ext cx="1166813" cy="338138"/>
          </a:xfrm>
          <a:prstGeom prst="rect">
            <a:avLst/>
          </a:prstGeom>
          <a:solidFill>
            <a:srgbClr val="15AA9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DLL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3403600" y="4237038"/>
            <a:ext cx="1168400" cy="338138"/>
          </a:xfrm>
          <a:prstGeom prst="rect">
            <a:avLst/>
          </a:prstGeom>
          <a:solidFill>
            <a:srgbClr val="8DB5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MAC subL</a:t>
            </a: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4572000" y="3898900"/>
            <a:ext cx="1168400" cy="338138"/>
          </a:xfrm>
          <a:prstGeom prst="rect">
            <a:avLst/>
          </a:prstGeom>
          <a:solidFill>
            <a:srgbClr val="F4A5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Network L</a:t>
            </a: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5740400" y="3559175"/>
            <a:ext cx="1166813" cy="339725"/>
          </a:xfrm>
          <a:prstGeom prst="rect">
            <a:avLst/>
          </a:prstGeom>
          <a:solidFill>
            <a:srgbClr val="BA433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4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Transport L</a:t>
            </a: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6907213" y="3221038"/>
            <a:ext cx="1168400" cy="338138"/>
          </a:xfrm>
          <a:prstGeom prst="rect">
            <a:avLst/>
          </a:prstGeom>
          <a:solidFill>
            <a:srgbClr val="9D9D9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App L</a:t>
            </a:r>
          </a:p>
        </p:txBody>
      </p:sp>
      <p:sp>
        <p:nvSpPr>
          <p:cNvPr id="12" name="直角三角形 11"/>
          <p:cNvSpPr/>
          <p:nvPr>
            <p:custDataLst>
              <p:tags r:id="rId8"/>
            </p:custDataLst>
          </p:nvPr>
        </p:nvSpPr>
        <p:spPr>
          <a:xfrm flipV="1">
            <a:off x="4565650" y="4237038"/>
            <a:ext cx="328613" cy="338138"/>
          </a:xfrm>
          <a:prstGeom prst="rtTriangle">
            <a:avLst/>
          </a:prstGeom>
          <a:solidFill>
            <a:srgbClr val="8DB54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直角三角形 12"/>
          <p:cNvSpPr/>
          <p:nvPr>
            <p:custDataLst>
              <p:tags r:id="rId9"/>
            </p:custDataLst>
          </p:nvPr>
        </p:nvSpPr>
        <p:spPr>
          <a:xfrm flipV="1">
            <a:off x="3403600" y="4575175"/>
            <a:ext cx="328613" cy="338138"/>
          </a:xfrm>
          <a:prstGeom prst="rtTriangle">
            <a:avLst/>
          </a:prstGeom>
          <a:solidFill>
            <a:srgbClr val="15AA9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直角三角形 13"/>
          <p:cNvSpPr/>
          <p:nvPr>
            <p:custDataLst>
              <p:tags r:id="rId10"/>
            </p:custDataLst>
          </p:nvPr>
        </p:nvSpPr>
        <p:spPr>
          <a:xfrm flipV="1">
            <a:off x="5740400" y="3898900"/>
            <a:ext cx="328613" cy="338138"/>
          </a:xfrm>
          <a:prstGeom prst="rtTriangle">
            <a:avLst/>
          </a:prstGeom>
          <a:solidFill>
            <a:srgbClr val="F4A51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直角三角形 15"/>
          <p:cNvSpPr/>
          <p:nvPr>
            <p:custDataLst>
              <p:tags r:id="rId11"/>
            </p:custDataLst>
          </p:nvPr>
        </p:nvSpPr>
        <p:spPr>
          <a:xfrm flipV="1">
            <a:off x="2236788" y="4913313"/>
            <a:ext cx="328613" cy="339725"/>
          </a:xfrm>
          <a:prstGeom prst="rtTriangle">
            <a:avLst/>
          </a:prstGeom>
          <a:solidFill>
            <a:srgbClr val="3069B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直角三角形 16"/>
          <p:cNvSpPr/>
          <p:nvPr>
            <p:custDataLst>
              <p:tags r:id="rId12"/>
            </p:custDataLst>
          </p:nvPr>
        </p:nvSpPr>
        <p:spPr>
          <a:xfrm flipV="1">
            <a:off x="6904038" y="3559175"/>
            <a:ext cx="328613" cy="339725"/>
          </a:xfrm>
          <a:prstGeom prst="rtTriangle">
            <a:avLst/>
          </a:prstGeom>
          <a:solidFill>
            <a:srgbClr val="BA433A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1068388" y="1887538"/>
            <a:ext cx="6761163" cy="1887538"/>
          </a:xfrm>
          <a:prstGeom prst="rect">
            <a:avLst/>
          </a:prstGeom>
          <a:noFill/>
        </p:spPr>
        <p:txBody>
          <a:bodyPr/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Network Layer</a:t>
            </a:r>
            <a:endParaRPr kumimoji="0" lang="zh-CN" altLang="en-US" sz="2400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marL="171450" marR="0" indent="-17145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Routing: algorithms - static, dynamic-DV, LS</a:t>
            </a:r>
          </a:p>
          <a:p>
            <a:pPr marL="171450" marR="0" indent="-17145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Routed: IP protocols - v4, v6</a:t>
            </a:r>
          </a:p>
          <a:p>
            <a:pPr marL="171450" marR="0" indent="-17145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IP, Subnet, CIDR, NAT, etc.</a:t>
            </a:r>
          </a:p>
          <a:p>
            <a:pPr marL="171450" marR="0" indent="-171450" defTabSz="914400"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2400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marL="171450" marR="0" indent="-171450" defTabSz="914400"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2400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marL="171450" marR="0" indent="-171450" defTabSz="914400"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2400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sz="3600">
                <a:latin typeface="圆体-简" charset="-122"/>
                <a:ea typeface="圆体-简" charset="-122"/>
              </a:rPr>
              <a:t>Roadmap-Trans &amp; App Layers</a:t>
            </a:r>
            <a:endParaRPr lang="zh-CN" altLang="en-US" sz="2000">
              <a:latin typeface="圆体-简" charset="-122"/>
              <a:ea typeface="圆体-简" charset="-122"/>
            </a:endParaRPr>
          </a:p>
        </p:txBody>
      </p:sp>
      <p:cxnSp>
        <p:nvCxnSpPr>
          <p:cNvPr id="13314" name="直接连接符 29"/>
          <p:cNvCxnSpPr/>
          <p:nvPr>
            <p:custDataLst>
              <p:tags r:id="rId1"/>
            </p:custDataLst>
          </p:nvPr>
        </p:nvCxnSpPr>
        <p:spPr>
          <a:xfrm>
            <a:off x="6323013" y="3071813"/>
            <a:ext cx="0" cy="488950"/>
          </a:xfrm>
          <a:prstGeom prst="line">
            <a:avLst/>
          </a:prstGeom>
          <a:ln w="25400" cap="flat" cmpd="sng">
            <a:solidFill>
              <a:srgbClr val="9D9D9D"/>
            </a:solidFill>
            <a:prstDash val="sysDash"/>
            <a:miter/>
            <a:headEnd type="none" w="med" len="med"/>
            <a:tailEnd type="none" w="med" len="med"/>
          </a:ln>
        </p:spPr>
      </p:cxnSp>
      <p:sp>
        <p:nvSpPr>
          <p:cNvPr id="13315" name="矩形 4"/>
          <p:cNvSpPr/>
          <p:nvPr>
            <p:custDataLst>
              <p:tags r:id="rId2"/>
            </p:custDataLst>
          </p:nvPr>
        </p:nvSpPr>
        <p:spPr>
          <a:xfrm>
            <a:off x="1068388" y="4913313"/>
            <a:ext cx="1168400" cy="339725"/>
          </a:xfrm>
          <a:prstGeom prst="rect">
            <a:avLst/>
          </a:prstGeom>
          <a:solidFill>
            <a:srgbClr val="3069B4"/>
          </a:solidFill>
          <a:ln w="12700">
            <a:noFill/>
          </a:ln>
        </p:spPr>
        <p:txBody>
          <a:bodyPr anchor="ctr" anchorCtr="0"/>
          <a:lstStyle/>
          <a:p>
            <a:pPr algn="ctr"/>
            <a:r>
              <a:rPr lang="en-US" altLang="zh-CN" sz="1600">
                <a:latin typeface="Times New Roman" panose="02020603050405020304" pitchFamily="18" charset="0"/>
                <a:sym typeface="Arial" panose="020B0604020202020204" pitchFamily="34" charset="0"/>
              </a:rPr>
              <a:t>Physical L</a:t>
            </a:r>
            <a:endParaRPr lang="en-US" altLang="zh-CN" sz="1600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236788" y="4575175"/>
            <a:ext cx="1166813" cy="338138"/>
          </a:xfrm>
          <a:prstGeom prst="rect">
            <a:avLst/>
          </a:prstGeom>
          <a:solidFill>
            <a:srgbClr val="15AA9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DLL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3403600" y="4237038"/>
            <a:ext cx="1168400" cy="338138"/>
          </a:xfrm>
          <a:prstGeom prst="rect">
            <a:avLst/>
          </a:prstGeom>
          <a:solidFill>
            <a:srgbClr val="8DB5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MAC subL</a:t>
            </a: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4572000" y="3898900"/>
            <a:ext cx="1168400" cy="338138"/>
          </a:xfrm>
          <a:prstGeom prst="rect">
            <a:avLst/>
          </a:prstGeom>
          <a:solidFill>
            <a:srgbClr val="F4A51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Network L</a:t>
            </a: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5740400" y="3559175"/>
            <a:ext cx="1166813" cy="339725"/>
          </a:xfrm>
          <a:prstGeom prst="rect">
            <a:avLst/>
          </a:prstGeom>
          <a:solidFill>
            <a:srgbClr val="BA433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4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Transport L</a:t>
            </a: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6907213" y="3221038"/>
            <a:ext cx="1168400" cy="338138"/>
          </a:xfrm>
          <a:prstGeom prst="rect">
            <a:avLst/>
          </a:prstGeom>
          <a:solidFill>
            <a:srgbClr val="9D9D9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5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App L</a:t>
            </a:r>
          </a:p>
        </p:txBody>
      </p:sp>
      <p:sp>
        <p:nvSpPr>
          <p:cNvPr id="12" name="直角三角形 11"/>
          <p:cNvSpPr/>
          <p:nvPr>
            <p:custDataLst>
              <p:tags r:id="rId8"/>
            </p:custDataLst>
          </p:nvPr>
        </p:nvSpPr>
        <p:spPr>
          <a:xfrm flipV="1">
            <a:off x="4565650" y="4237038"/>
            <a:ext cx="328613" cy="338138"/>
          </a:xfrm>
          <a:prstGeom prst="rtTriangle">
            <a:avLst/>
          </a:prstGeom>
          <a:solidFill>
            <a:srgbClr val="8DB54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直角三角形 12"/>
          <p:cNvSpPr/>
          <p:nvPr>
            <p:custDataLst>
              <p:tags r:id="rId9"/>
            </p:custDataLst>
          </p:nvPr>
        </p:nvSpPr>
        <p:spPr>
          <a:xfrm flipV="1">
            <a:off x="3403600" y="4575175"/>
            <a:ext cx="328613" cy="338138"/>
          </a:xfrm>
          <a:prstGeom prst="rtTriangle">
            <a:avLst/>
          </a:prstGeom>
          <a:solidFill>
            <a:srgbClr val="15AA9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直角三角形 13"/>
          <p:cNvSpPr/>
          <p:nvPr>
            <p:custDataLst>
              <p:tags r:id="rId10"/>
            </p:custDataLst>
          </p:nvPr>
        </p:nvSpPr>
        <p:spPr>
          <a:xfrm flipV="1">
            <a:off x="5740400" y="3898900"/>
            <a:ext cx="328613" cy="338138"/>
          </a:xfrm>
          <a:prstGeom prst="rtTriangle">
            <a:avLst/>
          </a:prstGeom>
          <a:solidFill>
            <a:srgbClr val="F4A51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直角三角形 15"/>
          <p:cNvSpPr/>
          <p:nvPr>
            <p:custDataLst>
              <p:tags r:id="rId11"/>
            </p:custDataLst>
          </p:nvPr>
        </p:nvSpPr>
        <p:spPr>
          <a:xfrm flipV="1">
            <a:off x="2236788" y="4913313"/>
            <a:ext cx="328613" cy="339725"/>
          </a:xfrm>
          <a:prstGeom prst="rtTriangle">
            <a:avLst/>
          </a:prstGeom>
          <a:solidFill>
            <a:srgbClr val="3069B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直角三角形 16"/>
          <p:cNvSpPr/>
          <p:nvPr>
            <p:custDataLst>
              <p:tags r:id="rId12"/>
            </p:custDataLst>
          </p:nvPr>
        </p:nvSpPr>
        <p:spPr>
          <a:xfrm flipV="1">
            <a:off x="6904038" y="3559175"/>
            <a:ext cx="328613" cy="339725"/>
          </a:xfrm>
          <a:prstGeom prst="rtTriangle">
            <a:avLst/>
          </a:prstGeom>
          <a:solidFill>
            <a:srgbClr val="BA433A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625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525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1068388" y="1887538"/>
            <a:ext cx="6281738" cy="1887538"/>
          </a:xfrm>
          <a:prstGeom prst="rect">
            <a:avLst/>
          </a:prstGeom>
          <a:noFill/>
        </p:spPr>
        <p:txBody>
          <a:bodyPr/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Transport Layer:</a:t>
            </a:r>
            <a:endParaRPr kumimoji="0" lang="zh-CN" altLang="en-US" sz="2400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marL="171450" marR="0" indent="-17145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TCP, UDP</a:t>
            </a:r>
          </a:p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Application Layer</a:t>
            </a:r>
            <a:endParaRPr kumimoji="0" lang="zh-CN" altLang="en-US" sz="2400" kern="1200" cap="none" spc="0" normalizeH="0" baseline="0" noProof="1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marL="171450" marR="0" indent="-17145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kern="1200" cap="none" spc="0" normalizeH="0" baseline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DNS</a:t>
            </a:r>
          </a:p>
        </p:txBody>
      </p:sp>
      <p:cxnSp>
        <p:nvCxnSpPr>
          <p:cNvPr id="13327" name="直接连接符 1"/>
          <p:cNvCxnSpPr/>
          <p:nvPr>
            <p:custDataLst>
              <p:tags r:id="rId14"/>
            </p:custDataLst>
          </p:nvPr>
        </p:nvCxnSpPr>
        <p:spPr>
          <a:xfrm>
            <a:off x="7493000" y="2733675"/>
            <a:ext cx="0" cy="487363"/>
          </a:xfrm>
          <a:prstGeom prst="line">
            <a:avLst/>
          </a:prstGeom>
          <a:ln w="25400" cap="flat" cmpd="sng">
            <a:solidFill>
              <a:srgbClr val="9D9D9D"/>
            </a:solidFill>
            <a:prstDash val="sysDash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1_1"/>
  <p:tag name="KSO_WM_UNIT_ID" val="diagram769_1*m_h_a*1_1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10"/>
  <p:tag name="KSO_WM_UNIT_ID" val="diagram769_1*m_i*1_10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11"/>
  <p:tag name="KSO_WM_UNIT_ID" val="diagram769_1*m_i*1_11"/>
  <p:tag name="KSO_WM_UNIT_CLEAR" val="1"/>
  <p:tag name="KSO_WM_UNIT_LAYERLEVEL" val="1_1"/>
  <p:tag name="KSO_WM_DIAGRAM_GROUP_CODE" val="m1-1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f"/>
  <p:tag name="KSO_WM_UNIT_INDEX" val="1_3_1"/>
  <p:tag name="KSO_WM_UNIT_ID" val="diagram769_1*m_h_f*1_3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1"/>
  <p:tag name="KSO_WM_UNIT_ID" val="diagram769_1*m_i*1_1"/>
  <p:tag name="KSO_WM_UNIT_CLEAR" val="1"/>
  <p:tag name="KSO_WM_UNIT_LAYERLEVEL" val="1_1"/>
  <p:tag name="KSO_WM_DIAGRAM_GROUP_CODE" val="m1-1"/>
  <p:tag name="KSO_WM_UNIT_LINE_FORE_SCHEMECOLOR_INDEX" val="10"/>
  <p:tag name="KSO_WM_UNIT_LINE_FILL_TYPE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1_1"/>
  <p:tag name="KSO_WM_UNIT_ID" val="diagram769_1*m_h_a*1_1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2_1"/>
  <p:tag name="KSO_WM_UNIT_ID" val="diagram769_1*m_h_a*1_2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3_1"/>
  <p:tag name="KSO_WM_UNIT_ID" val="diagram769_1*m_h_a*1_3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4_1"/>
  <p:tag name="KSO_WM_UNIT_ID" val="diagram769_1*m_h_a*1_4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5_1"/>
  <p:tag name="KSO_WM_UNIT_ID" val="diagram769_1*m_h_a*1_5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6_1"/>
  <p:tag name="KSO_WM_UNIT_ID" val="diagram769_1*m_h_a*1_6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2_1"/>
  <p:tag name="KSO_WM_UNIT_ID" val="diagram769_1*m_h_a*1_2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7"/>
  <p:tag name="KSO_WM_UNIT_ID" val="diagram769_1*m_i*1_7"/>
  <p:tag name="KSO_WM_UNIT_CLEAR" val="1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8"/>
  <p:tag name="KSO_WM_UNIT_ID" val="diagram769_1*m_i*1_8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9"/>
  <p:tag name="KSO_WM_UNIT_ID" val="diagram769_1*m_i*1_9"/>
  <p:tag name="KSO_WM_UNIT_CLEAR" val="1"/>
  <p:tag name="KSO_WM_UNIT_LAYERLEVEL" val="1_1"/>
  <p:tag name="KSO_WM_DIAGRAM_GROUP_CODE" val="m1-1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10"/>
  <p:tag name="KSO_WM_UNIT_ID" val="diagram769_1*m_i*1_10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11"/>
  <p:tag name="KSO_WM_UNIT_ID" val="diagram769_1*m_i*1_11"/>
  <p:tag name="KSO_WM_UNIT_CLEAR" val="1"/>
  <p:tag name="KSO_WM_UNIT_LAYERLEVEL" val="1_1"/>
  <p:tag name="KSO_WM_DIAGRAM_GROUP_CODE" val="m1-1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f"/>
  <p:tag name="KSO_WM_UNIT_INDEX" val="1_1_1"/>
  <p:tag name="KSO_WM_UNIT_ID" val="diagram769_1*m_h_f*1_1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13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2"/>
  <p:tag name="KSO_WM_UNIT_ID" val="diagram769_1*m_i*1_2"/>
  <p:tag name="KSO_WM_UNIT_CLEAR" val="1"/>
  <p:tag name="KSO_WM_UNIT_LAYERLEVEL" val="1_1"/>
  <p:tag name="KSO_WM_DIAGRAM_GROUP_CODE" val="m1-1"/>
  <p:tag name="KSO_WM_UNIT_LINE_FORE_SCHEMECOLOR_INDEX" val="10"/>
  <p:tag name="KSO_WM_UNIT_LINE_FILL_TYP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1_1"/>
  <p:tag name="KSO_WM_UNIT_ID" val="diagram769_1*m_h_a*1_1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2_1"/>
  <p:tag name="KSO_WM_UNIT_ID" val="diagram769_1*m_h_a*1_2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3_1"/>
  <p:tag name="KSO_WM_UNIT_ID" val="diagram769_1*m_h_a*1_3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3_1"/>
  <p:tag name="KSO_WM_UNIT_ID" val="diagram769_1*m_h_a*1_3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4_1"/>
  <p:tag name="KSO_WM_UNIT_ID" val="diagram769_1*m_h_a*1_4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5_1"/>
  <p:tag name="KSO_WM_UNIT_ID" val="diagram769_1*m_h_a*1_5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6_1"/>
  <p:tag name="KSO_WM_UNIT_ID" val="diagram769_1*m_h_a*1_6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7"/>
  <p:tag name="KSO_WM_UNIT_ID" val="diagram769_1*m_i*1_7"/>
  <p:tag name="KSO_WM_UNIT_CLEAR" val="1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8"/>
  <p:tag name="KSO_WM_UNIT_ID" val="diagram769_1*m_i*1_8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9"/>
  <p:tag name="KSO_WM_UNIT_ID" val="diagram769_1*m_i*1_9"/>
  <p:tag name="KSO_WM_UNIT_CLEAR" val="1"/>
  <p:tag name="KSO_WM_UNIT_LAYERLEVEL" val="1_1"/>
  <p:tag name="KSO_WM_DIAGRAM_GROUP_CODE" val="m1-1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10"/>
  <p:tag name="KSO_WM_UNIT_ID" val="diagram769_1*m_i*1_10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11"/>
  <p:tag name="KSO_WM_UNIT_ID" val="diagram769_1*m_i*1_11"/>
  <p:tag name="KSO_WM_UNIT_CLEAR" val="1"/>
  <p:tag name="KSO_WM_UNIT_LAYERLEVEL" val="1_1"/>
  <p:tag name="KSO_WM_DIAGRAM_GROUP_CODE" val="m1-1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f"/>
  <p:tag name="KSO_WM_UNIT_INDEX" val="1_1_1"/>
  <p:tag name="KSO_WM_UNIT_ID" val="diagram769_1*m_h_f*1_1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13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2"/>
  <p:tag name="KSO_WM_UNIT_ID" val="diagram769_1*m_i*1_2"/>
  <p:tag name="KSO_WM_UNIT_CLEAR" val="1"/>
  <p:tag name="KSO_WM_UNIT_LAYERLEVEL" val="1_1"/>
  <p:tag name="KSO_WM_DIAGRAM_GROUP_CODE" val="m1-1"/>
  <p:tag name="KSO_WM_UNIT_LINE_FORE_SCHEMECOLOR_INDEX" val="10"/>
  <p:tag name="KSO_WM_UNIT_LINE_FILL_TYP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4_1"/>
  <p:tag name="KSO_WM_UNIT_ID" val="diagram769_1*m_h_a*1_4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1_1"/>
  <p:tag name="KSO_WM_UNIT_ID" val="diagram769_1*m_h_a*1_1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2_1"/>
  <p:tag name="KSO_WM_UNIT_ID" val="diagram769_1*m_h_a*1_2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3_1"/>
  <p:tag name="KSO_WM_UNIT_ID" val="diagram769_1*m_h_a*1_3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4_1"/>
  <p:tag name="KSO_WM_UNIT_ID" val="diagram769_1*m_h_a*1_4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5_1"/>
  <p:tag name="KSO_WM_UNIT_ID" val="diagram769_1*m_h_a*1_5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6_1"/>
  <p:tag name="KSO_WM_UNIT_ID" val="diagram769_1*m_h_a*1_6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7"/>
  <p:tag name="KSO_WM_UNIT_ID" val="diagram769_1*m_i*1_7"/>
  <p:tag name="KSO_WM_UNIT_CLEAR" val="1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8"/>
  <p:tag name="KSO_WM_UNIT_ID" val="diagram769_1*m_i*1_8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9"/>
  <p:tag name="KSO_WM_UNIT_ID" val="diagram769_1*m_i*1_9"/>
  <p:tag name="KSO_WM_UNIT_CLEAR" val="1"/>
  <p:tag name="KSO_WM_UNIT_LAYERLEVEL" val="1_1"/>
  <p:tag name="KSO_WM_DIAGRAM_GROUP_CODE" val="m1-1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10"/>
  <p:tag name="KSO_WM_UNIT_ID" val="diagram769_1*m_i*1_10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5_1"/>
  <p:tag name="KSO_WM_UNIT_ID" val="diagram769_1*m_h_a*1_5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11"/>
  <p:tag name="KSO_WM_UNIT_ID" val="diagram769_1*m_i*1_11"/>
  <p:tag name="KSO_WM_UNIT_CLEAR" val="1"/>
  <p:tag name="KSO_WM_UNIT_LAYERLEVEL" val="1_1"/>
  <p:tag name="KSO_WM_DIAGRAM_GROUP_CODE" val="m1-1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f"/>
  <p:tag name="KSO_WM_UNIT_INDEX" val="1_1_1"/>
  <p:tag name="KSO_WM_UNIT_ID" val="diagram769_1*m_h_f*1_1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13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2"/>
  <p:tag name="KSO_WM_UNIT_ID" val="diagram769_1*m_i*1_2"/>
  <p:tag name="KSO_WM_UNIT_CLEAR" val="1"/>
  <p:tag name="KSO_WM_UNIT_LAYERLEVEL" val="1_1"/>
  <p:tag name="KSO_WM_DIAGRAM_GROUP_CODE" val="m1-1"/>
  <p:tag name="KSO_WM_UNIT_LINE_FORE_SCHEMECOLOR_INDEX" val="10"/>
  <p:tag name="KSO_WM_UNIT_LINE_FILL_TYPE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1_1"/>
  <p:tag name="KSO_WM_UNIT_ID" val="diagram769_1*m_h_a*1_1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2_1"/>
  <p:tag name="KSO_WM_UNIT_ID" val="diagram769_1*m_h_a*1_2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3_1"/>
  <p:tag name="KSO_WM_UNIT_ID" val="diagram769_1*m_h_a*1_3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4_1"/>
  <p:tag name="KSO_WM_UNIT_ID" val="diagram769_1*m_h_a*1_4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5_1"/>
  <p:tag name="KSO_WM_UNIT_ID" val="diagram769_1*m_h_a*1_5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6_1"/>
  <p:tag name="KSO_WM_UNIT_ID" val="diagram769_1*m_h_a*1_6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7"/>
  <p:tag name="KSO_WM_UNIT_ID" val="diagram769_1*m_i*1_7"/>
  <p:tag name="KSO_WM_UNIT_CLEAR" val="1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6_1"/>
  <p:tag name="KSO_WM_UNIT_ID" val="diagram769_1*m_h_a*1_6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8"/>
  <p:tag name="KSO_WM_UNIT_ID" val="diagram769_1*m_i*1_8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9"/>
  <p:tag name="KSO_WM_UNIT_ID" val="diagram769_1*m_i*1_9"/>
  <p:tag name="KSO_WM_UNIT_CLEAR" val="1"/>
  <p:tag name="KSO_WM_UNIT_LAYERLEVEL" val="1_1"/>
  <p:tag name="KSO_WM_DIAGRAM_GROUP_CODE" val="m1-1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10"/>
  <p:tag name="KSO_WM_UNIT_ID" val="diagram769_1*m_i*1_10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11"/>
  <p:tag name="KSO_WM_UNIT_ID" val="diagram769_1*m_i*1_11"/>
  <p:tag name="KSO_WM_UNIT_CLEAR" val="1"/>
  <p:tag name="KSO_WM_UNIT_LAYERLEVEL" val="1_1"/>
  <p:tag name="KSO_WM_DIAGRAM_GROUP_CODE" val="m1-1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f"/>
  <p:tag name="KSO_WM_UNIT_INDEX" val="1_1_1"/>
  <p:tag name="KSO_WM_UNIT_ID" val="diagram769_1*m_h_f*1_1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13"/>
  <p:tag name="KSO_WM_UNIT_TEXT_FILL_TYPE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2"/>
  <p:tag name="KSO_WM_UNIT_ID" val="diagram769_1*m_i*1_2"/>
  <p:tag name="KSO_WM_UNIT_CLEAR" val="1"/>
  <p:tag name="KSO_WM_UNIT_LAYERLEVEL" val="1_1"/>
  <p:tag name="KSO_WM_DIAGRAM_GROUP_CODE" val="m1-1"/>
  <p:tag name="KSO_WM_UNIT_LINE_FORE_SCHEMECOLOR_INDEX" val="10"/>
  <p:tag name="KSO_WM_UNIT_LINE_FILL_TYPE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1_1"/>
  <p:tag name="KSO_WM_UNIT_ID" val="diagram769_1*m_h_a*1_1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2_1"/>
  <p:tag name="KSO_WM_UNIT_ID" val="diagram769_1*m_h_a*1_2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3_1"/>
  <p:tag name="KSO_WM_UNIT_ID" val="diagram769_1*m_h_a*1_3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4_1"/>
  <p:tag name="KSO_WM_UNIT_ID" val="diagram769_1*m_h_a*1_4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7"/>
  <p:tag name="KSO_WM_UNIT_ID" val="diagram769_1*m_i*1_7"/>
  <p:tag name="KSO_WM_UNIT_CLEAR" val="1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5_1"/>
  <p:tag name="KSO_WM_UNIT_ID" val="diagram769_1*m_h_a*1_5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a"/>
  <p:tag name="KSO_WM_UNIT_INDEX" val="1_6_1"/>
  <p:tag name="KSO_WM_UNIT_ID" val="diagram769_1*m_h_a*1_6_1"/>
  <p:tag name="KSO_WM_UNIT_CLEAR" val="1"/>
  <p:tag name="KSO_WM_UNIT_LAYERLEVEL" val="1_1_1"/>
  <p:tag name="KSO_WM_UNIT_VALUE" val="5"/>
  <p:tag name="KSO_WM_UNIT_HIGHLIGHT" val="0"/>
  <p:tag name="KSO_WM_UNIT_COMPATIBLE" val="0"/>
  <p:tag name="KSO_WM_DIAGRAM_GROUP_CODE" val="m1-1"/>
  <p:tag name="KSO_WM_UNIT_PRESET_TEXT" val="LOREM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7"/>
  <p:tag name="KSO_WM_UNIT_ID" val="diagram769_1*m_i*1_7"/>
  <p:tag name="KSO_WM_UNIT_CLEAR" val="1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8"/>
  <p:tag name="KSO_WM_UNIT_ID" val="diagram769_1*m_i*1_8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9"/>
  <p:tag name="KSO_WM_UNIT_ID" val="diagram769_1*m_i*1_9"/>
  <p:tag name="KSO_WM_UNIT_CLEAR" val="1"/>
  <p:tag name="KSO_WM_UNIT_LAYERLEVEL" val="1_1"/>
  <p:tag name="KSO_WM_DIAGRAM_GROUP_CODE" val="m1-1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10"/>
  <p:tag name="KSO_WM_UNIT_ID" val="diagram769_1*m_i*1_10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11"/>
  <p:tag name="KSO_WM_UNIT_ID" val="diagram769_1*m_i*1_11"/>
  <p:tag name="KSO_WM_UNIT_CLEAR" val="1"/>
  <p:tag name="KSO_WM_UNIT_LAYERLEVEL" val="1_1"/>
  <p:tag name="KSO_WM_DIAGRAM_GROUP_CODE" val="m1-1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h_f"/>
  <p:tag name="KSO_WM_UNIT_INDEX" val="1_1_1"/>
  <p:tag name="KSO_WM_UNIT_ID" val="diagram769_1*m_h_f*1_1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13"/>
  <p:tag name="KSO_WM_UNIT_TEXT_FILL_TYPE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2"/>
  <p:tag name="KSO_WM_UNIT_ID" val="diagram769_1*m_i*1_2"/>
  <p:tag name="KSO_WM_UNIT_CLEAR" val="1"/>
  <p:tag name="KSO_WM_UNIT_LAYERLEVEL" val="1_1"/>
  <p:tag name="KSO_WM_DIAGRAM_GROUP_CODE" val="m1-1"/>
  <p:tag name="KSO_WM_UNIT_LINE_FORE_SCHEMECOLOR_INDEX" val="10"/>
  <p:tag name="KSO_WM_UNIT_LINE_FILL_TYPE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8"/>
  <p:tag name="KSO_WM_UNIT_ID" val="diagram769_1*m_i*1_8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69"/>
  <p:tag name="KSO_WM_TAG_VERSION" val="1.0"/>
  <p:tag name="KSO_WM_BEAUTIFY_FLAG" val="#wm#"/>
  <p:tag name="KSO_WM_UNIT_TYPE" val="m_i"/>
  <p:tag name="KSO_WM_UNIT_INDEX" val="1_9"/>
  <p:tag name="KSO_WM_UNIT_ID" val="diagram769_1*m_i*1_9"/>
  <p:tag name="KSO_WM_UNIT_CLEAR" val="1"/>
  <p:tag name="KSO_WM_UNIT_LAYERLEVEL" val="1_1"/>
  <p:tag name="KSO_WM_DIAGRAM_GROUP_CODE" val="m1-1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Century Gothic"/>
        <a:ea typeface="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1479</Words>
  <Application>Microsoft Office PowerPoint</Application>
  <PresentationFormat>全屏显示(4:3)</PresentationFormat>
  <Paragraphs>376</Paragraphs>
  <Slides>51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9" baseType="lpstr">
      <vt:lpstr>DengXian</vt:lpstr>
      <vt:lpstr>华文细黑</vt:lpstr>
      <vt:lpstr>圆体-简</vt:lpstr>
      <vt:lpstr>Arial</vt:lpstr>
      <vt:lpstr>Century Gothic</vt:lpstr>
      <vt:lpstr>Times New Roman</vt:lpstr>
      <vt:lpstr>默认设计模板</vt:lpstr>
      <vt:lpstr>Bitmap Image</vt:lpstr>
      <vt:lpstr>PowerPoint 演示文稿</vt:lpstr>
      <vt:lpstr>About me</vt:lpstr>
      <vt:lpstr>Syllabus 课程大纲</vt:lpstr>
      <vt:lpstr>Roadmap-Intro</vt:lpstr>
      <vt:lpstr>Roadmap-Physical Layer</vt:lpstr>
      <vt:lpstr>Roadmap- DLL</vt:lpstr>
      <vt:lpstr>Roadmap-MAC Sub-layer</vt:lpstr>
      <vt:lpstr>Roadmap-Network Layer</vt:lpstr>
      <vt:lpstr>Roadmap-Trans &amp; App Layers</vt:lpstr>
      <vt:lpstr>Very IMPORTANT!!! </vt:lpstr>
      <vt:lpstr>Very IMPORTANT!!! - marking scheme</vt:lpstr>
      <vt:lpstr>PowerPoint 演示文稿</vt:lpstr>
      <vt:lpstr>Very IMPORTANT!!! </vt:lpstr>
      <vt:lpstr>SPOC</vt:lpstr>
      <vt:lpstr>MOOC/SPOC</vt:lpstr>
      <vt:lpstr>MOOC</vt:lpstr>
      <vt:lpstr>Oversea/Home students</vt:lpstr>
      <vt:lpstr>Presentations, Q&amp;A</vt:lpstr>
      <vt:lpstr>Presentations</vt:lpstr>
      <vt:lpstr>Presentation</vt:lpstr>
      <vt:lpstr>CN and CN（课程思政）</vt:lpstr>
      <vt:lpstr>Before we kick off…</vt:lpstr>
      <vt:lpstr>Before we kick off…</vt:lpstr>
      <vt:lpstr>Reference</vt:lpstr>
      <vt:lpstr>Treasure</vt:lpstr>
      <vt:lpstr>Session 1</vt:lpstr>
      <vt:lpstr>PowerPoint 演示文稿</vt:lpstr>
      <vt:lpstr>What is “Computer Networks”</vt:lpstr>
      <vt:lpstr>Network History</vt:lpstr>
      <vt:lpstr>PowerPoint 演示文稿</vt:lpstr>
      <vt:lpstr>Computer networks:</vt:lpstr>
      <vt:lpstr>So many different:</vt:lpstr>
      <vt:lpstr>PowerPoint 演示文稿</vt:lpstr>
      <vt:lpstr>Local Area Networks</vt:lpstr>
      <vt:lpstr>Local/Metropolitan Area Networks</vt:lpstr>
      <vt:lpstr>Wide Area Networks</vt:lpstr>
      <vt:lpstr>Discussion(1)</vt:lpstr>
      <vt:lpstr>Network Topology:</vt:lpstr>
      <vt:lpstr>Discussion(2)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Type of Services</vt:lpstr>
      <vt:lpstr>So many different:</vt:lpstr>
      <vt:lpstr>Many thanks:</vt:lpstr>
    </vt:vector>
  </TitlesOfParts>
  <Company>South China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CN-1.1</dc:title>
  <dc:creator>Ling Zhang</dc:creator>
  <cp:lastModifiedBy>欧 业</cp:lastModifiedBy>
  <cp:revision>372</cp:revision>
  <dcterms:created xsi:type="dcterms:W3CDTF">2000-02-29T21:39:08Z</dcterms:created>
  <dcterms:modified xsi:type="dcterms:W3CDTF">2023-02-16T08:27:53Z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F3DDE9461D1F48DBA1331FA7B35F68BA</vt:lpwstr>
  </property>
</Properties>
</file>